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60ACD-9AA7-4FB7-9A1F-F0AB5BF72CBE}" type="datetimeFigureOut">
              <a:rPr lang="tr-TR" smtClean="0"/>
              <a:t>20.10.2017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80F2-7FBB-49B8-9E79-42E45E9785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90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80F2-7FBB-49B8-9E79-42E45E97854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95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D6B9-92E0-46F3-9A3D-304701BC0DAB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6790-0D71-4BAF-A4AE-C8ED73F245C9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E4CF-4487-42F7-BF5A-566F6B95B57F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35F0-C0F6-4F6E-BD03-67FAD5290314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DB89-CE2A-4D59-8399-ADD71DDB6E26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A07B-8473-4B6D-B736-3185423BD3CB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2907D-0D2B-4523-B2A2-0A564C0C84A1}" type="datetime1">
              <a:rPr lang="tr-TR" smtClean="0"/>
              <a:t>20.10.2017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3C6C-9D7B-46BB-8B3C-6D887F722DAA}" type="datetime1">
              <a:rPr lang="tr-TR" smtClean="0"/>
              <a:t>20.10.2017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4D3F-3DE3-4C6C-A217-F0B959903722}" type="datetime1">
              <a:rPr lang="tr-TR" smtClean="0"/>
              <a:t>20.10.2017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331B-F137-4CD6-9B0C-B139AA441219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AED3-6938-44B3-9424-BB3F48889C68}" type="datetime1">
              <a:rPr lang="tr-TR" smtClean="0"/>
              <a:t>20.10.2017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4A8D-1A83-41C2-923B-C878FCD9EACD}" type="datetime1">
              <a:rPr lang="tr-TR" smtClean="0"/>
              <a:t>20.10.2017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0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/>
    </mc:Choice>
    <mc:Fallback xmlns=""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12840" y="1504111"/>
            <a:ext cx="293259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500" b="1" dirty="0" smtClean="0">
                <a:solidFill>
                  <a:srgbClr val="9E0000"/>
                </a:solidFill>
              </a:rPr>
              <a:t>BÖLÜM 9</a:t>
            </a:r>
            <a:endParaRPr lang="tr-TR" sz="5500" dirty="0">
              <a:solidFill>
                <a:srgbClr val="9E0000"/>
              </a:solidFill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899592" y="2514838"/>
            <a:ext cx="7776864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1525501" y="2658854"/>
            <a:ext cx="6590650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500" b="1" dirty="0"/>
              <a:t>EĞİTİMİN EKONOMİK </a:t>
            </a:r>
            <a:r>
              <a:rPr lang="tr-TR" sz="5500" b="1" dirty="0" smtClean="0"/>
              <a:t/>
            </a:r>
            <a:br>
              <a:rPr lang="tr-TR" sz="5500" b="1" dirty="0" smtClean="0"/>
            </a:br>
            <a:r>
              <a:rPr lang="tr-TR" sz="5500" b="1" dirty="0" smtClean="0"/>
              <a:t>TEMELLERİ</a:t>
            </a:r>
            <a:endParaRPr lang="tr-TR" sz="55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0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627534"/>
            <a:ext cx="7488832" cy="6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rgbClr val="9E0000"/>
                </a:solidFill>
              </a:rPr>
              <a:t>Amaçlarımız</a:t>
            </a:r>
            <a:endParaRPr lang="tr-TR" sz="3500" dirty="0">
              <a:solidFill>
                <a:srgbClr val="9E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43608" y="2501483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Bu </a:t>
            </a:r>
            <a:r>
              <a:rPr lang="tr-TR" dirty="0"/>
              <a:t>bölümde, eğitim ve ekonomi arasındaki ilişki açıklanarak, eğitim ve toplumsal kalkınma, eğitimin maliyeti ve bu maliyetlerin karşılanması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gibi </a:t>
            </a:r>
            <a:r>
              <a:rPr lang="tr-TR" dirty="0"/>
              <a:t>konular ele alınmıştır.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0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EĞİTİM VE EKONOMİ İLİŞKİSİ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31640" y="2041560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Toplumsal kalkınmanın ve ekonomik gelişmenin, etkili bir eğitim sistemine bağlı olduğu söylenebilir. Eğitim, ekonomik büyümeyi sağlayacak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bir </a:t>
            </a:r>
            <a:r>
              <a:rPr lang="tr-TR" dirty="0"/>
              <a:t>araç olarak görülür. </a:t>
            </a:r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Toplumun </a:t>
            </a:r>
            <a:r>
              <a:rPr lang="tr-TR" dirty="0"/>
              <a:t>ekonomik kalkınmışlığı ve toplumsal refah ile o toplumu oluşturan bireylerin eğitim düzeyi arasında ilişki vardır.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EĞİTİMDE ETKİLİLİK KAVRAMI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15616" y="215625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Eğitimde etkililiğin araştırılmasına ilişkin çeşitli çalışmalar yapılmıştır. Bu çalışmalar sonucunda, eğitimde etkililiği belirleyen çeşitli ölçütler oluşturulmuştur. Eğitimde etkililiğin belirlenmesinde izlenebilecek yaklaşımlar temelde iki başlık altında toplanabilir (</a:t>
            </a:r>
            <a:r>
              <a:rPr lang="tr-TR" dirty="0" err="1"/>
              <a:t>Karip</a:t>
            </a:r>
            <a:r>
              <a:rPr lang="tr-TR" dirty="0"/>
              <a:t> ve Köksal, 1996): </a:t>
            </a:r>
            <a:endParaRPr lang="tr-TR" dirty="0" smtClean="0"/>
          </a:p>
          <a:p>
            <a:pPr algn="ctr"/>
            <a:r>
              <a:rPr lang="tr-TR" dirty="0" smtClean="0"/>
              <a:t>1</a:t>
            </a:r>
            <a:r>
              <a:rPr lang="tr-TR" dirty="0"/>
              <a:t>) Amaç merkezli yaklaşım, 2) Doğal sistem yaklaşımı.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7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EĞİTİM VE EKONOMİK KALKINMA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77918" y="134761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Eğitimin ekonomik kalkınmaya katkısı şu yollarla olur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39552" y="1779662"/>
            <a:ext cx="763284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Daha </a:t>
            </a:r>
            <a:r>
              <a:rPr lang="tr-TR" dirty="0"/>
              <a:t>çok bilgi ve beceriye sahip, üretken, verimli bir işgücünün yetiştirilmesi,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Eğitim </a:t>
            </a:r>
            <a:r>
              <a:rPr lang="tr-TR" dirty="0"/>
              <a:t>sektöründe çalışan, öğretmen, yönetici, okul malzemelerini, ders kitaplarını ve araç-gereçleri üreten personele istihdam ve gelir olanaklarının sağlanması,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Kamu </a:t>
            </a:r>
            <a:r>
              <a:rPr lang="tr-TR" dirty="0"/>
              <a:t>kurum ve kuruluşları ile özel sektörün ihtiyaç duyduğu lider ve yöneticilerin yetiştirilmesi,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tr-TR" dirty="0" smtClean="0"/>
              <a:t>Temel </a:t>
            </a:r>
            <a:r>
              <a:rPr lang="tr-TR" dirty="0"/>
              <a:t>okuma-yazma ve sayısal becerilerin yanında, çağdaş tutum ve davranışların da kazandırılması,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EĞİTİMİN MALİYETİ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46" y="1494316"/>
            <a:ext cx="6684046" cy="338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7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87624" y="2030526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Eğitimin maliyeti, yalnızca ailelerin yaptığı harcamalar ve devlet bütçesinden yapılan harcamalarla sınırlı değildir. Eğitim maliyetinin içinde, ele alınması gereken bir “vazgeçme maliyeti” kavramı söz konusudur. </a:t>
            </a:r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Vazgeçme </a:t>
            </a:r>
            <a:r>
              <a:rPr lang="tr-TR" dirty="0"/>
              <a:t>maliyeti, bireylerin eğitime devam etmeleri nedeniyle elde edemedikleri ya da vazgeçmiş oldukları kabul edilen geliri ifade eder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EĞİTİMİN MALİYETİNİN KARŞILANMASI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3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230752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Eğitime finansman sağlayan kaynakların başında devlet bütçesinden ayrılan pay gelmektedir. Bununla birlikte, veliler, öğrenciler, özel sektör, gönüllü kuruluşlar, kredi kuruluşları, fonlar ve çeşitli etkinliklerden eğitime ayrılan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katkı </a:t>
            </a:r>
            <a:r>
              <a:rPr lang="tr-TR" dirty="0"/>
              <a:t>payları da, eğitime finansman sağlayan kaynaklar arasında sayılabilir.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11560" y="62753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9E0000"/>
                </a:solidFill>
              </a:rPr>
              <a:t>EĞİTİMİN MALİYETİNİN KARŞILANMASI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8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277</Words>
  <Application>Microsoft Office PowerPoint</Application>
  <PresentationFormat>Ekran Gösterisi (16:9)</PresentationFormat>
  <Paragraphs>34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Author</cp:lastModifiedBy>
  <cp:revision>10</cp:revision>
  <dcterms:modified xsi:type="dcterms:W3CDTF">2017-10-20T08:37:15Z</dcterms:modified>
</cp:coreProperties>
</file>