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307" r:id="rId2"/>
    <p:sldId id="256" r:id="rId3"/>
    <p:sldId id="257" r:id="rId4"/>
    <p:sldId id="258" r:id="rId5"/>
    <p:sldId id="259" r:id="rId6"/>
    <p:sldId id="260" r:id="rId7"/>
    <p:sldId id="261" r:id="rId8"/>
    <p:sldId id="262" r:id="rId9"/>
    <p:sldId id="263" r:id="rId10"/>
    <p:sldId id="264" r:id="rId11"/>
    <p:sldId id="265" r:id="rId12"/>
    <p:sldId id="266" r:id="rId13"/>
    <p:sldId id="269" r:id="rId14"/>
    <p:sldId id="267" r:id="rId15"/>
    <p:sldId id="268" r:id="rId16"/>
    <p:sldId id="270" r:id="rId17"/>
    <p:sldId id="271" r:id="rId18"/>
    <p:sldId id="272" r:id="rId19"/>
    <p:sldId id="275" r:id="rId20"/>
    <p:sldId id="273" r:id="rId21"/>
    <p:sldId id="274"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564" y="12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C6F8D-A1F6-420F-8AAC-DB7641AF6DCF}" type="datetimeFigureOut">
              <a:rPr lang="tr-TR" smtClean="0"/>
              <a:t>20.10.2017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74801-D526-48AF-B254-077F0EF0185E}" type="slidenum">
              <a:rPr lang="tr-TR" smtClean="0"/>
              <a:t>‹#›</a:t>
            </a:fld>
            <a:endParaRPr lang="tr-TR"/>
          </a:p>
        </p:txBody>
      </p:sp>
    </p:spTree>
    <p:extLst>
      <p:ext uri="{BB962C8B-B14F-4D97-AF65-F5344CB8AC3E}">
        <p14:creationId xmlns:p14="http://schemas.microsoft.com/office/powerpoint/2010/main" val="1182595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6D74801-D526-48AF-B254-077F0EF0185E}" type="slidenum">
              <a:rPr lang="tr-TR" smtClean="0"/>
              <a:t>1</a:t>
            </a:fld>
            <a:endParaRPr lang="tr-TR"/>
          </a:p>
        </p:txBody>
      </p:sp>
    </p:spTree>
    <p:extLst>
      <p:ext uri="{BB962C8B-B14F-4D97-AF65-F5344CB8AC3E}">
        <p14:creationId xmlns:p14="http://schemas.microsoft.com/office/powerpoint/2010/main" val="109688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77281C4-933C-4327-909B-EBB661798E0A}"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4197B74-AE1F-46B2-A2E6-D10AB097338D}"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B64BAC0-7382-4F59-835D-840A831FB335}"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7232FB9-1C80-4FBF-A229-FBA80F61B1F9}"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BCB736B-27E5-4858-BAF4-416D7F489BAC}"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D7CA92-F75C-4262-83F8-E16AC08E7AC8}" type="datetime1">
              <a:rPr lang="tr-TR" smtClean="0"/>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ACF2065-424D-4E33-B255-AAE177AACBCB}" type="datetime1">
              <a:rPr lang="tr-TR" smtClean="0"/>
              <a:t>20.10.2017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5F70578-F23E-4F36-A056-1CFEAEFA6593}" type="datetime1">
              <a:rPr lang="tr-TR" smtClean="0"/>
              <a:t>20.10.2017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0AED3A3-4EF6-4720-B807-CB83CB535544}" type="datetime1">
              <a:rPr lang="tr-TR" smtClean="0"/>
              <a:t>20.10.2017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5E8100D-B7D1-46BD-9B00-FC560574C37E}" type="datetime1">
              <a:rPr lang="tr-TR" smtClean="0"/>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AE936B3-2FBB-4848-8E00-E584CEF7CC5E}" type="datetime1">
              <a:rPr lang="tr-TR" smtClean="0"/>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B826AC-070E-4588-BDC1-FCD552648EB8}" type="datetime1">
              <a:rPr lang="tr-TR" smtClean="0"/>
              <a:t>20.10.2017</a:t>
            </a:fld>
            <a:endParaRPr lang="tr-T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600"/>
    </mc:Choice>
    <mc:Fallback xmlns="">
      <p:transition spd="med"/>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2031703965"/>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18237"/>
            <a:ext cx="7632848" cy="4185761"/>
          </a:xfrm>
          <a:prstGeom prst="rect">
            <a:avLst/>
          </a:prstGeom>
        </p:spPr>
        <p:txBody>
          <a:bodyPr wrap="square">
            <a:spAutoFit/>
          </a:bodyPr>
          <a:lstStyle/>
          <a:p>
            <a:r>
              <a:rPr lang="tr-TR" dirty="0"/>
              <a:t>Aşağıda, ergenlik çağındakilerin incelenmeye ve üzerinde durulmaya değer belli başlı sorunları ve sıkıntıları verilmiştir</a:t>
            </a:r>
            <a:r>
              <a:rPr lang="tr-TR" dirty="0" smtClean="0"/>
              <a:t>:</a:t>
            </a:r>
          </a:p>
          <a:p>
            <a:pPr marL="285750" indent="-285750">
              <a:spcBef>
                <a:spcPts val="600"/>
              </a:spcBef>
              <a:buFont typeface="Wingdings" pitchFamily="2" charset="2"/>
              <a:buChar char="ü"/>
            </a:pPr>
            <a:r>
              <a:rPr lang="tr-TR" dirty="0" smtClean="0"/>
              <a:t>Arkadaş </a:t>
            </a:r>
            <a:r>
              <a:rPr lang="tr-TR" dirty="0"/>
              <a:t>olma ve grupla iletişim kurma,</a:t>
            </a:r>
          </a:p>
          <a:p>
            <a:pPr marL="285750" indent="-285750">
              <a:spcBef>
                <a:spcPts val="600"/>
              </a:spcBef>
              <a:buFont typeface="Wingdings" pitchFamily="2" charset="2"/>
              <a:buChar char="ü"/>
            </a:pPr>
            <a:r>
              <a:rPr lang="tr-TR" dirty="0" smtClean="0"/>
              <a:t>Sınıf </a:t>
            </a:r>
            <a:r>
              <a:rPr lang="tr-TR" dirty="0"/>
              <a:t>arkadaşlarınca kabul edilme ve onların onayını kazanma,</a:t>
            </a:r>
          </a:p>
          <a:p>
            <a:pPr marL="285750" indent="-285750">
              <a:spcBef>
                <a:spcPts val="600"/>
              </a:spcBef>
              <a:buFont typeface="Wingdings" pitchFamily="2" charset="2"/>
              <a:buChar char="ü"/>
            </a:pPr>
            <a:r>
              <a:rPr lang="tr-TR" dirty="0" smtClean="0"/>
              <a:t>Aileye </a:t>
            </a:r>
            <a:r>
              <a:rPr lang="tr-TR" dirty="0"/>
              <a:t>uyum sağlama,</a:t>
            </a:r>
          </a:p>
          <a:p>
            <a:pPr marL="285750" indent="-285750">
              <a:spcBef>
                <a:spcPts val="600"/>
              </a:spcBef>
              <a:buFont typeface="Wingdings" pitchFamily="2" charset="2"/>
              <a:buChar char="ü"/>
            </a:pPr>
            <a:r>
              <a:rPr lang="tr-TR" dirty="0" smtClean="0"/>
              <a:t>Evlilik </a:t>
            </a:r>
            <a:r>
              <a:rPr lang="tr-TR" dirty="0"/>
              <a:t>ve aile sorumlulukları için plan yapma,</a:t>
            </a:r>
          </a:p>
          <a:p>
            <a:pPr marL="285750" indent="-285750">
              <a:spcBef>
                <a:spcPts val="600"/>
              </a:spcBef>
              <a:buFont typeface="Wingdings" pitchFamily="2" charset="2"/>
              <a:buChar char="ü"/>
            </a:pPr>
            <a:r>
              <a:rPr lang="tr-TR" dirty="0" smtClean="0"/>
              <a:t>Karşı </a:t>
            </a:r>
            <a:r>
              <a:rPr lang="tr-TR" dirty="0"/>
              <a:t>cinsle iletişim kurma,</a:t>
            </a:r>
          </a:p>
          <a:p>
            <a:pPr marL="285750" indent="-285750">
              <a:spcBef>
                <a:spcPts val="600"/>
              </a:spcBef>
              <a:buFont typeface="Wingdings" pitchFamily="2" charset="2"/>
              <a:buChar char="ü"/>
            </a:pPr>
            <a:r>
              <a:rPr lang="tr-TR" dirty="0" smtClean="0"/>
              <a:t>Cinsel </a:t>
            </a:r>
            <a:r>
              <a:rPr lang="tr-TR" dirty="0"/>
              <a:t>olgunlaşma,</a:t>
            </a:r>
          </a:p>
          <a:p>
            <a:pPr marL="285750" indent="-285750">
              <a:spcBef>
                <a:spcPts val="600"/>
              </a:spcBef>
              <a:buFont typeface="Wingdings" pitchFamily="2" charset="2"/>
              <a:buChar char="ü"/>
            </a:pPr>
            <a:r>
              <a:rPr lang="tr-TR" dirty="0" smtClean="0"/>
              <a:t>Ergenlik </a:t>
            </a:r>
            <a:r>
              <a:rPr lang="tr-TR" dirty="0"/>
              <a:t>çağında ortaya çıkan fiziksel gelişmedeki farklılıklar,</a:t>
            </a:r>
          </a:p>
          <a:p>
            <a:pPr marL="285750" indent="-285750">
              <a:spcBef>
                <a:spcPts val="600"/>
              </a:spcBef>
              <a:buFont typeface="Wingdings" pitchFamily="2" charset="2"/>
              <a:buChar char="ü"/>
            </a:pPr>
            <a:r>
              <a:rPr lang="tr-TR" dirty="0" smtClean="0"/>
              <a:t>Beden </a:t>
            </a:r>
            <a:r>
              <a:rPr lang="tr-TR" dirty="0"/>
              <a:t>ve ruh sağlığı</a:t>
            </a:r>
            <a:r>
              <a:rPr lang="tr-TR" dirty="0" smtClean="0"/>
              <a:t>,</a:t>
            </a:r>
          </a:p>
          <a:p>
            <a:pPr marL="285750" indent="-285750">
              <a:spcBef>
                <a:spcPts val="600"/>
              </a:spcBef>
              <a:buFont typeface="Wingdings" pitchFamily="2" charset="2"/>
              <a:buChar char="ü"/>
            </a:pPr>
            <a:r>
              <a:rPr lang="tr-TR" dirty="0" smtClean="0"/>
              <a:t>Aileden </a:t>
            </a:r>
            <a:r>
              <a:rPr lang="tr-TR" dirty="0"/>
              <a:t>özgürlük kazanma ve yetişkin statüsü elde edebilme,</a:t>
            </a:r>
          </a:p>
          <a:p>
            <a:pPr marL="285750" indent="-285750">
              <a:spcBef>
                <a:spcPts val="600"/>
              </a:spcBef>
              <a:buFont typeface="Wingdings" pitchFamily="2" charset="2"/>
              <a:buChar char="ü"/>
            </a:pPr>
            <a:r>
              <a:rPr lang="tr-TR" dirty="0" smtClean="0"/>
              <a:t>Kendi </a:t>
            </a:r>
            <a:r>
              <a:rPr lang="tr-TR" dirty="0"/>
              <a:t>grubu, anne-babası ve kültürünce kabul edilebilir değerler,</a:t>
            </a:r>
          </a:p>
        </p:txBody>
      </p:sp>
      <p:sp>
        <p:nvSpPr>
          <p:cNvPr id="3" name="Slayt Numarası Yer Tutucusu 2"/>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4039291435"/>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2">
                                            <p:txEl>
                                              <p:pRg st="1" end="1"/>
                                            </p:txEl>
                                          </p:spTgt>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2">
                                            <p:txEl>
                                              <p:pRg st="2" end="2"/>
                                            </p:txEl>
                                          </p:spTgt>
                                        </p:tgtEl>
                                        <p:attrNameLst>
                                          <p:attrName>r</p:attrName>
                                        </p:attrNameLst>
                                      </p:cBhvr>
                                    </p:animRot>
                                  </p:childTnLst>
                                </p:cTn>
                              </p:par>
                              <p:par>
                                <p:cTn id="14" presetID="8" presetClass="emph" presetSubtype="0" fill="hold" nodeType="withEffect">
                                  <p:stCondLst>
                                    <p:cond delay="0"/>
                                  </p:stCondLst>
                                  <p:childTnLst>
                                    <p:animRot by="21600000">
                                      <p:cBhvr>
                                        <p:cTn id="15" dur="2000" fill="hold"/>
                                        <p:tgtEl>
                                          <p:spTgt spid="2">
                                            <p:txEl>
                                              <p:pRg st="3" end="3"/>
                                            </p:txEl>
                                          </p:spTgt>
                                        </p:tgtEl>
                                        <p:attrNameLst>
                                          <p:attrName>r</p:attrName>
                                        </p:attrNameLst>
                                      </p:cBhvr>
                                    </p:animRot>
                                  </p:childTnLst>
                                </p:cTn>
                              </p:par>
                              <p:par>
                                <p:cTn id="16" presetID="8" presetClass="emph" presetSubtype="0" fill="hold" nodeType="withEffect">
                                  <p:stCondLst>
                                    <p:cond delay="0"/>
                                  </p:stCondLst>
                                  <p:childTnLst>
                                    <p:animRot by="21600000">
                                      <p:cBhvr>
                                        <p:cTn id="17" dur="2000" fill="hold"/>
                                        <p:tgtEl>
                                          <p:spTgt spid="2">
                                            <p:txEl>
                                              <p:pRg st="4" end="4"/>
                                            </p:txEl>
                                          </p:spTgt>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2">
                                            <p:txEl>
                                              <p:pRg st="5" end="5"/>
                                            </p:txEl>
                                          </p:spTgt>
                                        </p:tgtEl>
                                        <p:attrNameLst>
                                          <p:attrName>r</p:attrName>
                                        </p:attrNameLst>
                                      </p:cBhvr>
                                    </p:animRot>
                                  </p:childTnLst>
                                </p:cTn>
                              </p:par>
                              <p:par>
                                <p:cTn id="20" presetID="8" presetClass="emph" presetSubtype="0" fill="hold" nodeType="withEffect">
                                  <p:stCondLst>
                                    <p:cond delay="0"/>
                                  </p:stCondLst>
                                  <p:childTnLst>
                                    <p:animRot by="21600000">
                                      <p:cBhvr>
                                        <p:cTn id="21" dur="2000" fill="hold"/>
                                        <p:tgtEl>
                                          <p:spTgt spid="2">
                                            <p:txEl>
                                              <p:pRg st="6" end="6"/>
                                            </p:txEl>
                                          </p:spTgt>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2">
                                            <p:txEl>
                                              <p:pRg st="7" end="7"/>
                                            </p:txEl>
                                          </p:spTgt>
                                        </p:tgtEl>
                                        <p:attrNameLst>
                                          <p:attrName>r</p:attrName>
                                        </p:attrNameLst>
                                      </p:cBhvr>
                                    </p:animRot>
                                  </p:childTnLst>
                                </p:cTn>
                              </p:par>
                              <p:par>
                                <p:cTn id="24" presetID="8" presetClass="emph" presetSubtype="0" fill="hold" nodeType="withEffect">
                                  <p:stCondLst>
                                    <p:cond delay="0"/>
                                  </p:stCondLst>
                                  <p:childTnLst>
                                    <p:animRot by="21600000">
                                      <p:cBhvr>
                                        <p:cTn id="25" dur="2000" fill="hold"/>
                                        <p:tgtEl>
                                          <p:spTgt spid="2">
                                            <p:txEl>
                                              <p:pRg st="8" end="8"/>
                                            </p:txEl>
                                          </p:spTgt>
                                        </p:tgtEl>
                                        <p:attrNameLst>
                                          <p:attrName>r</p:attrName>
                                        </p:attrNameLst>
                                      </p:cBhvr>
                                    </p:animRot>
                                  </p:childTnLst>
                                </p:cTn>
                              </p:par>
                              <p:par>
                                <p:cTn id="26" presetID="8" presetClass="emph" presetSubtype="0" fill="hold" nodeType="withEffect">
                                  <p:stCondLst>
                                    <p:cond delay="0"/>
                                  </p:stCondLst>
                                  <p:childTnLst>
                                    <p:animRot by="21600000">
                                      <p:cBhvr>
                                        <p:cTn id="27" dur="2000" fill="hold"/>
                                        <p:tgtEl>
                                          <p:spTgt spid="2">
                                            <p:txEl>
                                              <p:pRg st="9" end="9"/>
                                            </p:txEl>
                                          </p:spTgt>
                                        </p:tgtEl>
                                        <p:attrNameLst>
                                          <p:attrName>r</p:attrName>
                                        </p:attrNameLst>
                                      </p:cBhvr>
                                    </p:animRot>
                                  </p:childTnLst>
                                </p:cTn>
                              </p:par>
                              <p:par>
                                <p:cTn id="28" presetID="8" presetClass="emph" presetSubtype="0" fill="hold" nodeType="withEffect">
                                  <p:stCondLst>
                                    <p:cond delay="0"/>
                                  </p:stCondLst>
                                  <p:childTnLst>
                                    <p:animRot by="21600000">
                                      <p:cBhvr>
                                        <p:cTn id="29" dur="2000" fill="hold"/>
                                        <p:tgtEl>
                                          <p:spTgt spid="2">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483518"/>
            <a:ext cx="7056784" cy="646331"/>
          </a:xfrm>
          <a:prstGeom prst="rect">
            <a:avLst/>
          </a:prstGeom>
        </p:spPr>
        <p:txBody>
          <a:bodyPr wrap="square">
            <a:spAutoFit/>
          </a:bodyPr>
          <a:lstStyle/>
          <a:p>
            <a:r>
              <a:rPr lang="tr-TR" dirty="0" smtClean="0"/>
              <a:t>Temel </a:t>
            </a:r>
            <a:r>
              <a:rPr lang="tr-TR" dirty="0"/>
              <a:t>beceri ve kişisel yetenekleri, “Eğitimin Temelleri” olarak kabul ediyoruz. Bunlar: </a:t>
            </a:r>
          </a:p>
        </p:txBody>
      </p:sp>
      <p:sp>
        <p:nvSpPr>
          <p:cNvPr id="3" name="Dikdörtgen 2"/>
          <p:cNvSpPr/>
          <p:nvPr/>
        </p:nvSpPr>
        <p:spPr>
          <a:xfrm>
            <a:off x="899592" y="1203598"/>
            <a:ext cx="1884747" cy="369332"/>
          </a:xfrm>
          <a:prstGeom prst="rect">
            <a:avLst/>
          </a:prstGeom>
        </p:spPr>
        <p:txBody>
          <a:bodyPr wrap="none">
            <a:spAutoFit/>
          </a:bodyPr>
          <a:lstStyle/>
          <a:p>
            <a:r>
              <a:rPr lang="tr-TR" b="1" dirty="0"/>
              <a:t>1. Temel Beceriler</a:t>
            </a:r>
            <a:endParaRPr lang="tr-TR" dirty="0"/>
          </a:p>
        </p:txBody>
      </p:sp>
      <p:sp>
        <p:nvSpPr>
          <p:cNvPr id="4" name="Dikdörtgen 3"/>
          <p:cNvSpPr/>
          <p:nvPr/>
        </p:nvSpPr>
        <p:spPr>
          <a:xfrm>
            <a:off x="827584" y="1851670"/>
            <a:ext cx="7848872" cy="2616101"/>
          </a:xfrm>
          <a:prstGeom prst="rect">
            <a:avLst/>
          </a:prstGeom>
        </p:spPr>
        <p:txBody>
          <a:bodyPr wrap="square">
            <a:spAutoFit/>
          </a:bodyPr>
          <a:lstStyle/>
          <a:p>
            <a:pPr marL="342900" indent="-342900">
              <a:spcBef>
                <a:spcPts val="600"/>
              </a:spcBef>
              <a:buFont typeface="+mj-lt"/>
              <a:buAutoNum type="alphaLcPeriod"/>
            </a:pPr>
            <a:r>
              <a:rPr lang="tr-TR" dirty="0" smtClean="0"/>
              <a:t>Okuma </a:t>
            </a:r>
            <a:r>
              <a:rPr lang="tr-TR" dirty="0"/>
              <a:t>- yazılı materyallerdeki bilgileri bulur, anlar ve yorumlar. </a:t>
            </a:r>
          </a:p>
          <a:p>
            <a:pPr marL="342900" indent="-342900">
              <a:spcBef>
                <a:spcPts val="600"/>
              </a:spcBef>
              <a:buFont typeface="+mj-lt"/>
              <a:buAutoNum type="alphaLcPeriod"/>
            </a:pPr>
            <a:r>
              <a:rPr lang="tr-TR" dirty="0" smtClean="0"/>
              <a:t>Yazma </a:t>
            </a:r>
            <a:r>
              <a:rPr lang="tr-TR" dirty="0"/>
              <a:t>- yazı yoluyla düşünce, fikir, bilgi ve mesajları iletir ve mektup, </a:t>
            </a:r>
            <a:r>
              <a:rPr lang="tr-TR" dirty="0" smtClean="0"/>
              <a:t/>
            </a:r>
            <a:br>
              <a:rPr lang="tr-TR" dirty="0" smtClean="0"/>
            </a:br>
            <a:r>
              <a:rPr lang="tr-TR" dirty="0" smtClean="0"/>
              <a:t>kullanım </a:t>
            </a:r>
            <a:r>
              <a:rPr lang="tr-TR" dirty="0"/>
              <a:t>kılavuzu, rapor, grafik ve akış şemaları gibi dokümanlar oluşturur.</a:t>
            </a:r>
          </a:p>
          <a:p>
            <a:pPr marL="342900" indent="-342900">
              <a:spcBef>
                <a:spcPts val="600"/>
              </a:spcBef>
              <a:buFont typeface="+mj-lt"/>
              <a:buAutoNum type="alphaLcPeriod"/>
            </a:pPr>
            <a:r>
              <a:rPr lang="tr-TR" dirty="0" smtClean="0"/>
              <a:t>Aritmetik/Matematik </a:t>
            </a:r>
            <a:r>
              <a:rPr lang="tr-TR" dirty="0"/>
              <a:t>- temel hesaplamaları yapar ve pratik sorunlara uygun matematiksel işlemleri seçerek yaklaşır. </a:t>
            </a:r>
          </a:p>
          <a:p>
            <a:pPr marL="342900" indent="-342900">
              <a:spcBef>
                <a:spcPts val="600"/>
              </a:spcBef>
              <a:buFont typeface="+mj-lt"/>
              <a:buAutoNum type="alphaLcPeriod"/>
            </a:pPr>
            <a:r>
              <a:rPr lang="tr-TR" dirty="0" smtClean="0"/>
              <a:t>Dinleme </a:t>
            </a:r>
            <a:r>
              <a:rPr lang="tr-TR" dirty="0"/>
              <a:t>- sözlü mesaj ve diğer ipuçlarına dikkat eder, alır, değerlendirir, yorumlar ve cevaplandırır.</a:t>
            </a:r>
          </a:p>
          <a:p>
            <a:pPr marL="342900" indent="-342900">
              <a:spcBef>
                <a:spcPts val="600"/>
              </a:spcBef>
              <a:buFont typeface="+mj-lt"/>
              <a:buAutoNum type="alphaLcPeriod"/>
            </a:pPr>
            <a:r>
              <a:rPr lang="tr-TR" dirty="0" smtClean="0"/>
              <a:t>Konuşma </a:t>
            </a:r>
            <a:r>
              <a:rPr lang="tr-TR" dirty="0"/>
              <a:t>- fikirleri düzenler ve sözlü iletişim kurar.</a:t>
            </a:r>
          </a:p>
        </p:txBody>
      </p:sp>
      <p:sp>
        <p:nvSpPr>
          <p:cNvPr id="5" name="Slayt Numarası Yer Tutucusu 4"/>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782988480"/>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843558"/>
            <a:ext cx="2282997" cy="369332"/>
          </a:xfrm>
          <a:prstGeom prst="rect">
            <a:avLst/>
          </a:prstGeom>
        </p:spPr>
        <p:txBody>
          <a:bodyPr wrap="none">
            <a:spAutoFit/>
          </a:bodyPr>
          <a:lstStyle/>
          <a:p>
            <a:r>
              <a:rPr lang="tr-TR" b="1" dirty="0"/>
              <a:t>2. Düşünme Becerileri</a:t>
            </a:r>
            <a:endParaRPr lang="tr-TR" dirty="0"/>
          </a:p>
        </p:txBody>
      </p:sp>
      <p:sp>
        <p:nvSpPr>
          <p:cNvPr id="4" name="Dikdörtgen 3"/>
          <p:cNvSpPr/>
          <p:nvPr/>
        </p:nvSpPr>
        <p:spPr>
          <a:xfrm>
            <a:off x="755576" y="1351964"/>
            <a:ext cx="8064896" cy="3524042"/>
          </a:xfrm>
          <a:prstGeom prst="rect">
            <a:avLst/>
          </a:prstGeom>
        </p:spPr>
        <p:txBody>
          <a:bodyPr wrap="square">
            <a:spAutoFit/>
          </a:bodyPr>
          <a:lstStyle/>
          <a:p>
            <a:pPr marL="342900" indent="-342900">
              <a:spcBef>
                <a:spcPts val="600"/>
              </a:spcBef>
              <a:buFont typeface="+mj-lt"/>
              <a:buAutoNum type="alphaLcPeriod"/>
            </a:pPr>
            <a:r>
              <a:rPr lang="tr-TR" dirty="0" smtClean="0"/>
              <a:t>Yaratıcı </a:t>
            </a:r>
            <a:r>
              <a:rPr lang="tr-TR" dirty="0"/>
              <a:t>düşünme - yeni fikirler üretir.</a:t>
            </a:r>
          </a:p>
          <a:p>
            <a:pPr marL="342900" indent="-342900">
              <a:spcBef>
                <a:spcPts val="600"/>
              </a:spcBef>
              <a:buFont typeface="+mj-lt"/>
              <a:buAutoNum type="alphaLcPeriod"/>
            </a:pPr>
            <a:r>
              <a:rPr lang="tr-TR" dirty="0" smtClean="0"/>
              <a:t>Karar </a:t>
            </a:r>
            <a:r>
              <a:rPr lang="tr-TR" dirty="0"/>
              <a:t>verme - amaçları belirler, bunlara sınırlama getirir, seçenekler üretir, </a:t>
            </a:r>
            <a:r>
              <a:rPr lang="tr-TR" dirty="0" smtClean="0"/>
              <a:t/>
            </a:r>
            <a:br>
              <a:rPr lang="tr-TR" dirty="0" smtClean="0"/>
            </a:br>
            <a:r>
              <a:rPr lang="tr-TR" dirty="0" smtClean="0"/>
              <a:t>riskleri </a:t>
            </a:r>
            <a:r>
              <a:rPr lang="tr-TR" dirty="0"/>
              <a:t>göz önünde bulundurur, değerlendirir ve en iyi seçeneği belirler. </a:t>
            </a:r>
          </a:p>
          <a:p>
            <a:pPr marL="342900" indent="-342900">
              <a:spcBef>
                <a:spcPts val="600"/>
              </a:spcBef>
              <a:buFont typeface="+mj-lt"/>
              <a:buAutoNum type="alphaLcPeriod"/>
            </a:pPr>
            <a:r>
              <a:rPr lang="tr-TR" dirty="0" smtClean="0"/>
              <a:t>Sorun </a:t>
            </a:r>
            <a:r>
              <a:rPr lang="tr-TR" dirty="0"/>
              <a:t>çözme - sorunları saptar, bir eylem planı oluşturur ve uygular.</a:t>
            </a:r>
          </a:p>
          <a:p>
            <a:pPr marL="342900" indent="-342900">
              <a:spcBef>
                <a:spcPts val="600"/>
              </a:spcBef>
              <a:buFont typeface="+mj-lt"/>
              <a:buAutoNum type="alphaLcPeriod"/>
            </a:pPr>
            <a:r>
              <a:rPr lang="tr-TR" dirty="0" smtClean="0"/>
              <a:t>Zihinde </a:t>
            </a:r>
            <a:r>
              <a:rPr lang="tr-TR" dirty="0"/>
              <a:t>canlandırma - sembolleri, resimleri, grafikleri, nesneleri ve </a:t>
            </a:r>
            <a:r>
              <a:rPr lang="tr-TR" dirty="0" smtClean="0"/>
              <a:t/>
            </a:r>
            <a:br>
              <a:rPr lang="tr-TR" dirty="0" smtClean="0"/>
            </a:br>
            <a:r>
              <a:rPr lang="tr-TR" dirty="0" smtClean="0"/>
              <a:t>diğer </a:t>
            </a:r>
            <a:r>
              <a:rPr lang="tr-TR" dirty="0"/>
              <a:t>bilgileri düzenler ve işlemden geçirir. </a:t>
            </a:r>
          </a:p>
          <a:p>
            <a:pPr marL="342900" indent="-342900">
              <a:spcBef>
                <a:spcPts val="600"/>
              </a:spcBef>
              <a:buFont typeface="+mj-lt"/>
              <a:buAutoNum type="alphaLcPeriod"/>
            </a:pPr>
            <a:r>
              <a:rPr lang="tr-TR" dirty="0" smtClean="0"/>
              <a:t>Nasıl </a:t>
            </a:r>
            <a:r>
              <a:rPr lang="tr-TR" dirty="0"/>
              <a:t>öğrenileceğini bilme - yeni beceriler elde etme ve uygulamada etkili öğrenme tekniklerini kullanır.</a:t>
            </a:r>
          </a:p>
          <a:p>
            <a:pPr marL="342900" indent="-342900">
              <a:spcBef>
                <a:spcPts val="600"/>
              </a:spcBef>
              <a:buFont typeface="+mj-lt"/>
              <a:buAutoNum type="alphaLcPeriod"/>
            </a:pPr>
            <a:r>
              <a:rPr lang="tr-TR" dirty="0" smtClean="0"/>
              <a:t>Mantıklı </a:t>
            </a:r>
            <a:r>
              <a:rPr lang="tr-TR" dirty="0"/>
              <a:t>düşünme - iki veya daha çok sayıdaki nesne arasındaki ilişkiye </a:t>
            </a:r>
            <a:r>
              <a:rPr lang="tr-TR" dirty="0" smtClean="0"/>
              <a:t/>
            </a:r>
            <a:br>
              <a:rPr lang="tr-TR" dirty="0" smtClean="0"/>
            </a:br>
            <a:r>
              <a:rPr lang="tr-TR" dirty="0" smtClean="0"/>
              <a:t>dayanarak </a:t>
            </a:r>
            <a:r>
              <a:rPr lang="tr-TR" dirty="0"/>
              <a:t>bir kural veya ilke keşfeder ve bir sorunun çözümlenmesinde bunlardan faydalanır.</a:t>
            </a:r>
          </a:p>
        </p:txBody>
      </p:sp>
      <p:sp>
        <p:nvSpPr>
          <p:cNvPr id="3" name="Slayt Numarası Yer Tutucusu 2"/>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292113096"/>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843558"/>
            <a:ext cx="1938736" cy="369332"/>
          </a:xfrm>
          <a:prstGeom prst="rect">
            <a:avLst/>
          </a:prstGeom>
        </p:spPr>
        <p:txBody>
          <a:bodyPr wrap="none">
            <a:spAutoFit/>
          </a:bodyPr>
          <a:lstStyle/>
          <a:p>
            <a:r>
              <a:rPr lang="tr-TR" b="1" dirty="0"/>
              <a:t>3. Kişisel Nitelikler</a:t>
            </a:r>
            <a:endParaRPr lang="tr-TR" dirty="0"/>
          </a:p>
        </p:txBody>
      </p:sp>
      <p:sp>
        <p:nvSpPr>
          <p:cNvPr id="3" name="Dikdörtgen 2"/>
          <p:cNvSpPr/>
          <p:nvPr/>
        </p:nvSpPr>
        <p:spPr>
          <a:xfrm>
            <a:off x="755576" y="1563638"/>
            <a:ext cx="6768752" cy="2893100"/>
          </a:xfrm>
          <a:prstGeom prst="rect">
            <a:avLst/>
          </a:prstGeom>
        </p:spPr>
        <p:txBody>
          <a:bodyPr wrap="square">
            <a:spAutoFit/>
          </a:bodyPr>
          <a:lstStyle/>
          <a:p>
            <a:pPr marL="342900" indent="-342900">
              <a:spcBef>
                <a:spcPts val="600"/>
              </a:spcBef>
              <a:buFont typeface="+mj-lt"/>
              <a:buAutoNum type="alphaLcPeriod"/>
            </a:pPr>
            <a:r>
              <a:rPr lang="tr-TR" dirty="0" smtClean="0"/>
              <a:t>Sorumluluklar </a:t>
            </a:r>
            <a:r>
              <a:rPr lang="tr-TR" dirty="0"/>
              <a:t>- amaca ulaşılması yönünde büyük bir çaba </a:t>
            </a:r>
            <a:r>
              <a:rPr lang="tr-TR" dirty="0" err="1"/>
              <a:t>sarfeder</a:t>
            </a:r>
            <a:r>
              <a:rPr lang="tr-TR" dirty="0"/>
              <a:t> ve kararlılık gösterir.</a:t>
            </a:r>
          </a:p>
          <a:p>
            <a:pPr marL="342900" indent="-342900">
              <a:spcBef>
                <a:spcPts val="600"/>
              </a:spcBef>
              <a:buFont typeface="+mj-lt"/>
              <a:buAutoNum type="alphaLcPeriod"/>
            </a:pPr>
            <a:r>
              <a:rPr lang="tr-TR" dirty="0" smtClean="0"/>
              <a:t>Özsaygı </a:t>
            </a:r>
            <a:r>
              <a:rPr lang="tr-TR" dirty="0"/>
              <a:t>- değerli olduğuna inanır ve kendisi hakkında olumlu bir görüşe sahiptir.</a:t>
            </a:r>
          </a:p>
          <a:p>
            <a:pPr marL="342900" indent="-342900">
              <a:spcBef>
                <a:spcPts val="600"/>
              </a:spcBef>
              <a:buFont typeface="+mj-lt"/>
              <a:buAutoNum type="alphaLcPeriod"/>
            </a:pPr>
            <a:r>
              <a:rPr lang="tr-TR" dirty="0" smtClean="0"/>
              <a:t>Sosyallik </a:t>
            </a:r>
            <a:r>
              <a:rPr lang="tr-TR" dirty="0"/>
              <a:t>- grup içerisinde anlayış, dostluk, uyum sağlayabilme, sezgi ve nezaket sergiler</a:t>
            </a:r>
            <a:r>
              <a:rPr lang="tr-TR" dirty="0" smtClean="0"/>
              <a:t>.</a:t>
            </a:r>
          </a:p>
          <a:p>
            <a:pPr marL="342900" indent="-342900">
              <a:spcBef>
                <a:spcPts val="600"/>
              </a:spcBef>
              <a:buFont typeface="+mj-lt"/>
              <a:buAutoNum type="alphaLcPeriod"/>
            </a:pPr>
            <a:r>
              <a:rPr lang="tr-TR" dirty="0" smtClean="0"/>
              <a:t>Kendi </a:t>
            </a:r>
            <a:r>
              <a:rPr lang="tr-TR" dirty="0"/>
              <a:t>kendini yönetme - kendini dürüstçe değerlendirir, kişisel amaçlar oluşturur, gelişimi izler ve oto kontrolünü sağlar.</a:t>
            </a:r>
          </a:p>
          <a:p>
            <a:pPr marL="342900" indent="-342900">
              <a:spcBef>
                <a:spcPts val="600"/>
              </a:spcBef>
              <a:buFont typeface="+mj-lt"/>
              <a:buAutoNum type="alphaLcPeriod"/>
            </a:pPr>
            <a:r>
              <a:rPr lang="tr-TR" dirty="0" smtClean="0"/>
              <a:t>Doğruluk </a:t>
            </a:r>
            <a:r>
              <a:rPr lang="tr-TR" dirty="0"/>
              <a:t>/ Dürüstlük - </a:t>
            </a:r>
            <a:r>
              <a:rPr lang="tr-TR" dirty="0" err="1"/>
              <a:t>ahlâki</a:t>
            </a:r>
            <a:r>
              <a:rPr lang="tr-TR" dirty="0"/>
              <a:t> davranışları seçer.</a:t>
            </a:r>
          </a:p>
        </p:txBody>
      </p:sp>
      <p:sp>
        <p:nvSpPr>
          <p:cNvPr id="4" name="Slayt Numarası Yer Tutucusu 3"/>
          <p:cNvSpPr>
            <a:spLocks noGrp="1"/>
          </p:cNvSpPr>
          <p:nvPr>
            <p:ph type="sldNum" sz="quarter" idx="12"/>
          </p:nvPr>
        </p:nvSpPr>
        <p:spPr/>
        <p:txBody>
          <a:bodyPr/>
          <a:lstStyle/>
          <a:p>
            <a:fld id="{F302176B-0E47-46AC-8F43-DAB4B8A37D06}" type="slidenum">
              <a:rPr lang="tr-TR" smtClean="0"/>
              <a:t>13</a:t>
            </a:fld>
            <a:endParaRPr lang="tr-TR"/>
          </a:p>
        </p:txBody>
      </p:sp>
    </p:spTree>
    <p:extLst>
      <p:ext uri="{BB962C8B-B14F-4D97-AF65-F5344CB8AC3E}">
        <p14:creationId xmlns:p14="http://schemas.microsoft.com/office/powerpoint/2010/main" val="805132794"/>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627534"/>
            <a:ext cx="7488832" cy="553998"/>
          </a:xfrm>
          <a:prstGeom prst="rect">
            <a:avLst/>
          </a:prstGeom>
          <a:noFill/>
        </p:spPr>
        <p:txBody>
          <a:bodyPr wrap="square">
            <a:spAutoFit/>
          </a:bodyPr>
          <a:lstStyle/>
          <a:p>
            <a:r>
              <a:rPr lang="tr-TR" sz="3000" b="1" dirty="0">
                <a:solidFill>
                  <a:srgbClr val="9E0000"/>
                </a:solidFill>
              </a:rPr>
              <a:t>ÖĞRENCİ MERKEZLİ ÖĞRETİM TEKNİKLERİ</a:t>
            </a:r>
          </a:p>
        </p:txBody>
      </p:sp>
      <p:sp>
        <p:nvSpPr>
          <p:cNvPr id="4" name="Dikdörtgen 3"/>
          <p:cNvSpPr/>
          <p:nvPr/>
        </p:nvSpPr>
        <p:spPr>
          <a:xfrm>
            <a:off x="755576" y="1601961"/>
            <a:ext cx="7746098" cy="2769989"/>
          </a:xfrm>
          <a:prstGeom prst="rect">
            <a:avLst/>
          </a:prstGeom>
        </p:spPr>
        <p:txBody>
          <a:bodyPr wrap="square">
            <a:spAutoFit/>
          </a:bodyPr>
          <a:lstStyle/>
          <a:p>
            <a:pPr marL="342900" indent="-342900">
              <a:spcBef>
                <a:spcPts val="600"/>
              </a:spcBef>
              <a:buAutoNum type="arabicPeriod"/>
            </a:pPr>
            <a:r>
              <a:rPr lang="tr-TR" dirty="0" smtClean="0"/>
              <a:t>Öğrenci </a:t>
            </a:r>
            <a:r>
              <a:rPr lang="tr-TR" dirty="0"/>
              <a:t>İlgisinin Çekilmesi ve </a:t>
            </a:r>
            <a:r>
              <a:rPr lang="tr-TR" dirty="0" smtClean="0"/>
              <a:t>Korunması</a:t>
            </a:r>
          </a:p>
          <a:p>
            <a:pPr marL="342900" indent="-342900">
              <a:spcBef>
                <a:spcPts val="600"/>
              </a:spcBef>
              <a:buAutoNum type="arabicPeriod"/>
            </a:pPr>
            <a:r>
              <a:rPr lang="tr-TR" dirty="0" smtClean="0"/>
              <a:t>Öğrencinin </a:t>
            </a:r>
            <a:r>
              <a:rPr lang="tr-TR" dirty="0"/>
              <a:t>Düşünmesinin </a:t>
            </a:r>
            <a:r>
              <a:rPr lang="tr-TR" dirty="0" smtClean="0"/>
              <a:t>Sağlanması</a:t>
            </a:r>
          </a:p>
          <a:p>
            <a:pPr marL="342900" indent="-342900">
              <a:spcBef>
                <a:spcPts val="600"/>
              </a:spcBef>
              <a:buAutoNum type="arabicPeriod"/>
            </a:pPr>
            <a:r>
              <a:rPr lang="tr-TR" dirty="0" smtClean="0"/>
              <a:t>Öğretim </a:t>
            </a:r>
            <a:r>
              <a:rPr lang="tr-TR" dirty="0"/>
              <a:t>araç-gereçlerinin </a:t>
            </a:r>
            <a:r>
              <a:rPr lang="tr-TR" dirty="0" smtClean="0"/>
              <a:t>kullanılması</a:t>
            </a:r>
          </a:p>
          <a:p>
            <a:pPr marL="342900" indent="-342900">
              <a:spcBef>
                <a:spcPts val="600"/>
              </a:spcBef>
              <a:buAutoNum type="arabicPeriod"/>
            </a:pPr>
            <a:r>
              <a:rPr lang="tr-TR" dirty="0" smtClean="0"/>
              <a:t>Öğrencilerle </a:t>
            </a:r>
            <a:r>
              <a:rPr lang="tr-TR" dirty="0"/>
              <a:t>etkili iletişim </a:t>
            </a:r>
            <a:r>
              <a:rPr lang="tr-TR" dirty="0" smtClean="0"/>
              <a:t>kurulması</a:t>
            </a:r>
          </a:p>
          <a:p>
            <a:pPr marL="342900" indent="-342900">
              <a:spcBef>
                <a:spcPts val="600"/>
              </a:spcBef>
              <a:buAutoNum type="arabicPeriod"/>
            </a:pPr>
            <a:r>
              <a:rPr lang="tr-TR" dirty="0" smtClean="0"/>
              <a:t>Sınıfın </a:t>
            </a:r>
            <a:r>
              <a:rPr lang="tr-TR" dirty="0"/>
              <a:t>etkili yönetilmesi ve kişilerarası </a:t>
            </a:r>
            <a:r>
              <a:rPr lang="tr-TR" dirty="0" smtClean="0"/>
              <a:t>ilişkilere rehberlik edilmesi</a:t>
            </a:r>
          </a:p>
          <a:p>
            <a:pPr marL="342900" indent="-342900">
              <a:spcBef>
                <a:spcPts val="600"/>
              </a:spcBef>
              <a:buAutoNum type="arabicPeriod"/>
            </a:pPr>
            <a:r>
              <a:rPr lang="tr-TR" dirty="0" smtClean="0"/>
              <a:t>Öğrencilere </a:t>
            </a:r>
            <a:r>
              <a:rPr lang="tr-TR" dirty="0"/>
              <a:t>öğrendiklerini pekiştirme ve </a:t>
            </a:r>
            <a:r>
              <a:rPr lang="tr-TR" dirty="0" smtClean="0"/>
              <a:t/>
            </a:r>
            <a:br>
              <a:rPr lang="tr-TR" dirty="0" smtClean="0"/>
            </a:br>
            <a:r>
              <a:rPr lang="tr-TR" dirty="0" smtClean="0"/>
              <a:t>uygulama </a:t>
            </a:r>
            <a:r>
              <a:rPr lang="tr-TR" dirty="0"/>
              <a:t>fırsatının </a:t>
            </a:r>
            <a:r>
              <a:rPr lang="tr-TR" dirty="0" smtClean="0"/>
              <a:t>verilmesi</a:t>
            </a:r>
          </a:p>
          <a:p>
            <a:pPr marL="342900" indent="-342900">
              <a:spcBef>
                <a:spcPts val="600"/>
              </a:spcBef>
              <a:buAutoNum type="arabicPeriod"/>
            </a:pPr>
            <a:r>
              <a:rPr lang="tr-TR" dirty="0" smtClean="0"/>
              <a:t>Öğretilenlerin </a:t>
            </a:r>
            <a:r>
              <a:rPr lang="tr-TR" dirty="0"/>
              <a:t>sınanması</a:t>
            </a:r>
          </a:p>
        </p:txBody>
      </p:sp>
      <p:sp>
        <p:nvSpPr>
          <p:cNvPr id="2" name="Slayt Numarası Yer Tutucusu 1"/>
          <p:cNvSpPr>
            <a:spLocks noGrp="1"/>
          </p:cNvSpPr>
          <p:nvPr>
            <p:ph type="sldNum" sz="quarter" idx="12"/>
          </p:nvPr>
        </p:nvSpPr>
        <p:spPr/>
        <p:txBody>
          <a:bodyPr/>
          <a:lstStyle/>
          <a:p>
            <a:fld id="{F302176B-0E47-46AC-8F43-DAB4B8A37D06}" type="slidenum">
              <a:rPr lang="tr-TR" smtClean="0"/>
              <a:t>14</a:t>
            </a:fld>
            <a:endParaRPr lang="tr-TR"/>
          </a:p>
        </p:txBody>
      </p:sp>
    </p:spTree>
    <p:extLst>
      <p:ext uri="{BB962C8B-B14F-4D97-AF65-F5344CB8AC3E}">
        <p14:creationId xmlns:p14="http://schemas.microsoft.com/office/powerpoint/2010/main" val="2643327719"/>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anim calcmode="lin" valueType="num">
                                      <p:cBhvr>
                                        <p:cTn id="3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627534"/>
            <a:ext cx="7488832" cy="1015663"/>
          </a:xfrm>
          <a:prstGeom prst="rect">
            <a:avLst/>
          </a:prstGeom>
          <a:noFill/>
        </p:spPr>
        <p:txBody>
          <a:bodyPr wrap="square">
            <a:spAutoFit/>
          </a:bodyPr>
          <a:lstStyle/>
          <a:p>
            <a:r>
              <a:rPr lang="tr-TR" sz="3000" b="1" dirty="0">
                <a:solidFill>
                  <a:srgbClr val="9E0000"/>
                </a:solidFill>
              </a:rPr>
              <a:t>ÖĞRETMEN-ÖĞRENCİ İLİŞKİSİNİ NASIL YÖNETMELİYİM?</a:t>
            </a:r>
          </a:p>
        </p:txBody>
      </p:sp>
      <p:sp>
        <p:nvSpPr>
          <p:cNvPr id="4" name="Dikdörtgen 3"/>
          <p:cNvSpPr/>
          <p:nvPr/>
        </p:nvSpPr>
        <p:spPr>
          <a:xfrm>
            <a:off x="1187624" y="2283718"/>
            <a:ext cx="7056784" cy="1792798"/>
          </a:xfrm>
          <a:prstGeom prst="rect">
            <a:avLst/>
          </a:prstGeom>
        </p:spPr>
        <p:txBody>
          <a:bodyPr wrap="square">
            <a:spAutoFit/>
          </a:bodyPr>
          <a:lstStyle/>
          <a:p>
            <a:pPr algn="ctr"/>
            <a:r>
              <a:rPr lang="tr-TR" sz="2000" i="1" dirty="0"/>
              <a:t>"Bir insanın yüksek performans göstermesini istiyorsanız, zayıf yönlerini ya da hatalarını belirtmekten kaçının. Daha iyi işler yapmasını istiyorsanız, güçlü yanları üzerinde odaklanın ve giderek daha ısrarlı bir biçimde o yönleri geliştirmesini görün.”</a:t>
            </a:r>
            <a:endParaRPr lang="tr-TR" sz="2000" dirty="0"/>
          </a:p>
          <a:p>
            <a:pPr algn="r">
              <a:spcBef>
                <a:spcPts val="1500"/>
              </a:spcBef>
            </a:pPr>
            <a:r>
              <a:rPr lang="tr-TR" b="1" i="1" dirty="0"/>
              <a:t>Steven W. </a:t>
            </a:r>
            <a:r>
              <a:rPr lang="tr-TR" b="1" i="1" dirty="0" err="1"/>
              <a:t>Vannoy</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15</a:t>
            </a:fld>
            <a:endParaRPr lang="tr-TR"/>
          </a:p>
        </p:txBody>
      </p:sp>
    </p:spTree>
    <p:extLst>
      <p:ext uri="{BB962C8B-B14F-4D97-AF65-F5344CB8AC3E}">
        <p14:creationId xmlns:p14="http://schemas.microsoft.com/office/powerpoint/2010/main" val="108435745"/>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66208" y="1998588"/>
            <a:ext cx="7056784" cy="369332"/>
          </a:xfrm>
          <a:prstGeom prst="rect">
            <a:avLst/>
          </a:prstGeom>
        </p:spPr>
        <p:txBody>
          <a:bodyPr wrap="square">
            <a:spAutoFit/>
          </a:bodyPr>
          <a:lstStyle/>
          <a:p>
            <a:r>
              <a:rPr lang="tr-TR" b="1" dirty="0"/>
              <a:t>Olumlu Öğretmen-Öğrenci İlişkilerinin Oluşturulması</a:t>
            </a:r>
            <a:endParaRPr lang="tr-TR" dirty="0"/>
          </a:p>
        </p:txBody>
      </p:sp>
      <p:sp>
        <p:nvSpPr>
          <p:cNvPr id="3" name="Dikdörtgen 2"/>
          <p:cNvSpPr/>
          <p:nvPr/>
        </p:nvSpPr>
        <p:spPr>
          <a:xfrm>
            <a:off x="683568" y="2574652"/>
            <a:ext cx="6480720" cy="1077218"/>
          </a:xfrm>
          <a:prstGeom prst="rect">
            <a:avLst/>
          </a:prstGeom>
        </p:spPr>
        <p:txBody>
          <a:bodyPr wrap="square">
            <a:spAutoFit/>
          </a:bodyPr>
          <a:lstStyle/>
          <a:p>
            <a:pPr marL="342900" indent="-342900">
              <a:spcBef>
                <a:spcPts val="600"/>
              </a:spcBef>
              <a:buAutoNum type="arabicPeriod"/>
            </a:pPr>
            <a:r>
              <a:rPr lang="tr-TR" dirty="0" smtClean="0"/>
              <a:t>Öğretmenin </a:t>
            </a:r>
            <a:r>
              <a:rPr lang="tr-TR" dirty="0"/>
              <a:t>davranışları, sınıfın öğrenmesini etkiler</a:t>
            </a:r>
            <a:r>
              <a:rPr lang="tr-TR" dirty="0" smtClean="0"/>
              <a:t>.</a:t>
            </a:r>
          </a:p>
          <a:p>
            <a:pPr marL="342900" indent="-342900">
              <a:spcBef>
                <a:spcPts val="600"/>
              </a:spcBef>
              <a:buAutoNum type="arabicPeriod"/>
            </a:pPr>
            <a:r>
              <a:rPr lang="tr-TR" dirty="0" smtClean="0"/>
              <a:t>Sınıf </a:t>
            </a:r>
            <a:r>
              <a:rPr lang="tr-TR" dirty="0"/>
              <a:t>davranış standartları oluşturun. </a:t>
            </a:r>
            <a:endParaRPr lang="tr-TR" dirty="0" smtClean="0"/>
          </a:p>
          <a:p>
            <a:pPr marL="342900" indent="-342900">
              <a:spcBef>
                <a:spcPts val="600"/>
              </a:spcBef>
              <a:buAutoNum type="arabicPeriod"/>
            </a:pPr>
            <a:r>
              <a:rPr lang="tr-TR" dirty="0" smtClean="0"/>
              <a:t>Motive </a:t>
            </a:r>
            <a:r>
              <a:rPr lang="tr-TR" dirty="0"/>
              <a:t>edici etkinlikler ve koşullar sağlayın.</a:t>
            </a:r>
          </a:p>
        </p:txBody>
      </p:sp>
      <p:sp>
        <p:nvSpPr>
          <p:cNvPr id="5" name="Dikdörtgen 4"/>
          <p:cNvSpPr/>
          <p:nvPr/>
        </p:nvSpPr>
        <p:spPr>
          <a:xfrm>
            <a:off x="611560" y="627534"/>
            <a:ext cx="7488832" cy="1015663"/>
          </a:xfrm>
          <a:prstGeom prst="rect">
            <a:avLst/>
          </a:prstGeom>
          <a:noFill/>
        </p:spPr>
        <p:txBody>
          <a:bodyPr wrap="square">
            <a:spAutoFit/>
          </a:bodyPr>
          <a:lstStyle/>
          <a:p>
            <a:r>
              <a:rPr lang="tr-TR" sz="3000" b="1" dirty="0">
                <a:solidFill>
                  <a:srgbClr val="9E0000"/>
                </a:solidFill>
              </a:rPr>
              <a:t>ÖĞRETMEN-ÖĞRENCİ İLİŞKİSİNİ NASIL YÖNETMELİYİM?</a:t>
            </a:r>
          </a:p>
        </p:txBody>
      </p:sp>
      <p:sp>
        <p:nvSpPr>
          <p:cNvPr id="4" name="Slayt Numarası Yer Tutucusu 3"/>
          <p:cNvSpPr>
            <a:spLocks noGrp="1"/>
          </p:cNvSpPr>
          <p:nvPr>
            <p:ph type="sldNum" sz="quarter" idx="12"/>
          </p:nvPr>
        </p:nvSpPr>
        <p:spPr/>
        <p:txBody>
          <a:bodyPr/>
          <a:lstStyle/>
          <a:p>
            <a:fld id="{F302176B-0E47-46AC-8F43-DAB4B8A37D06}" type="slidenum">
              <a:rPr lang="tr-TR" smtClean="0"/>
              <a:t>16</a:t>
            </a:fld>
            <a:endParaRPr lang="tr-TR"/>
          </a:p>
        </p:txBody>
      </p:sp>
    </p:spTree>
    <p:extLst>
      <p:ext uri="{BB962C8B-B14F-4D97-AF65-F5344CB8AC3E}">
        <p14:creationId xmlns:p14="http://schemas.microsoft.com/office/powerpoint/2010/main" val="478342104"/>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27534"/>
            <a:ext cx="7488832" cy="1015663"/>
          </a:xfrm>
          <a:prstGeom prst="rect">
            <a:avLst/>
          </a:prstGeom>
          <a:noFill/>
        </p:spPr>
        <p:txBody>
          <a:bodyPr wrap="square">
            <a:spAutoFit/>
          </a:bodyPr>
          <a:lstStyle/>
          <a:p>
            <a:r>
              <a:rPr lang="tr-TR" sz="3000" b="1" dirty="0">
                <a:solidFill>
                  <a:srgbClr val="9E0000"/>
                </a:solidFill>
              </a:rPr>
              <a:t>ÖĞRETMEN-ÖĞRENCİ İLİŞKİSİNİ NASIL YÖNETMELİYİM?</a:t>
            </a:r>
          </a:p>
        </p:txBody>
      </p:sp>
      <p:sp>
        <p:nvSpPr>
          <p:cNvPr id="3" name="Dikdörtgen 2"/>
          <p:cNvSpPr/>
          <p:nvPr/>
        </p:nvSpPr>
        <p:spPr>
          <a:xfrm>
            <a:off x="755576" y="1923678"/>
            <a:ext cx="7345857" cy="2846933"/>
          </a:xfrm>
          <a:prstGeom prst="rect">
            <a:avLst/>
          </a:prstGeom>
        </p:spPr>
        <p:txBody>
          <a:bodyPr wrap="none">
            <a:spAutoFit/>
          </a:bodyPr>
          <a:lstStyle/>
          <a:p>
            <a:pPr marL="342900" indent="-342900">
              <a:spcBef>
                <a:spcPts val="600"/>
              </a:spcBef>
              <a:buAutoNum type="arabicPeriod"/>
            </a:pPr>
            <a:r>
              <a:rPr lang="tr-TR" dirty="0" smtClean="0"/>
              <a:t>Öğrencilerinizle </a:t>
            </a:r>
            <a:r>
              <a:rPr lang="tr-TR" dirty="0"/>
              <a:t>dostluk kurun</a:t>
            </a:r>
            <a:r>
              <a:rPr lang="tr-TR" dirty="0" smtClean="0"/>
              <a:t>.</a:t>
            </a:r>
          </a:p>
          <a:p>
            <a:pPr marL="342900" indent="-342900">
              <a:spcBef>
                <a:spcPts val="600"/>
              </a:spcBef>
              <a:buAutoNum type="arabicPeriod"/>
            </a:pPr>
            <a:r>
              <a:rPr lang="tr-TR" dirty="0" smtClean="0"/>
              <a:t>Sınıfın </a:t>
            </a:r>
            <a:r>
              <a:rPr lang="tr-TR" dirty="0"/>
              <a:t>moral düzeyini ve bağlılığını artırın</a:t>
            </a:r>
            <a:r>
              <a:rPr lang="tr-TR" dirty="0" smtClean="0"/>
              <a:t>.</a:t>
            </a:r>
          </a:p>
          <a:p>
            <a:pPr marL="342900" indent="-342900">
              <a:spcBef>
                <a:spcPts val="600"/>
              </a:spcBef>
              <a:buAutoNum type="arabicPeriod"/>
            </a:pPr>
            <a:r>
              <a:rPr lang="tr-TR" dirty="0" smtClean="0"/>
              <a:t>Öğrencilerle </a:t>
            </a:r>
            <a:r>
              <a:rPr lang="tr-TR" dirty="0"/>
              <a:t>ilişkilerde ve değişik durumlarda tutarlı bir tavır sergileyin</a:t>
            </a:r>
            <a:r>
              <a:rPr lang="tr-TR" dirty="0" smtClean="0"/>
              <a:t>.</a:t>
            </a:r>
          </a:p>
          <a:p>
            <a:pPr marL="342900" indent="-342900">
              <a:spcBef>
                <a:spcPts val="600"/>
              </a:spcBef>
              <a:buAutoNum type="arabicPeriod"/>
            </a:pPr>
            <a:r>
              <a:rPr lang="tr-TR" dirty="0" smtClean="0"/>
              <a:t>Yanlış </a:t>
            </a:r>
            <a:r>
              <a:rPr lang="tr-TR" dirty="0"/>
              <a:t>bir davranışı kişiselleştirmeyin</a:t>
            </a:r>
            <a:r>
              <a:rPr lang="tr-TR" dirty="0" smtClean="0"/>
              <a:t>.</a:t>
            </a:r>
          </a:p>
          <a:p>
            <a:pPr marL="342900" indent="-342900">
              <a:spcBef>
                <a:spcPts val="600"/>
              </a:spcBef>
              <a:buAutoNum type="arabicPeriod"/>
            </a:pPr>
            <a:r>
              <a:rPr lang="tr-TR" dirty="0" smtClean="0"/>
              <a:t>Öğrencilerle </a:t>
            </a:r>
            <a:r>
              <a:rPr lang="tr-TR" dirty="0"/>
              <a:t>etkili iletişim kurun</a:t>
            </a:r>
            <a:r>
              <a:rPr lang="tr-TR" dirty="0" smtClean="0"/>
              <a:t>.</a:t>
            </a:r>
          </a:p>
          <a:p>
            <a:pPr marL="342900" indent="-342900">
              <a:spcBef>
                <a:spcPts val="600"/>
              </a:spcBef>
              <a:buAutoNum type="arabicPeriod"/>
            </a:pPr>
            <a:r>
              <a:rPr lang="tr-TR" dirty="0" smtClean="0"/>
              <a:t>Yanlış </a:t>
            </a:r>
            <a:r>
              <a:rPr lang="tr-TR" dirty="0"/>
              <a:t>davranışın nedenini belirleyin</a:t>
            </a:r>
            <a:r>
              <a:rPr lang="tr-TR" dirty="0" smtClean="0"/>
              <a:t>.</a:t>
            </a:r>
          </a:p>
          <a:p>
            <a:pPr marL="342900" indent="-342900">
              <a:spcBef>
                <a:spcPts val="600"/>
              </a:spcBef>
              <a:buAutoNum type="arabicPeriod"/>
            </a:pPr>
            <a:r>
              <a:rPr lang="tr-TR" dirty="0" smtClean="0"/>
              <a:t>Kurallar</a:t>
            </a:r>
            <a:r>
              <a:rPr lang="tr-TR" dirty="0"/>
              <a:t>, belirli bazı şartlar altında öğrenci davranışlarını değiştirebilir</a:t>
            </a:r>
            <a:r>
              <a:rPr lang="tr-TR" dirty="0" smtClean="0"/>
              <a:t>.</a:t>
            </a:r>
          </a:p>
          <a:p>
            <a:pPr marL="342900" indent="-342900">
              <a:spcBef>
                <a:spcPts val="600"/>
              </a:spcBef>
              <a:buAutoNum type="arabicPeriod"/>
            </a:pPr>
            <a:r>
              <a:rPr lang="tr-TR" dirty="0" smtClean="0"/>
              <a:t>Öğretim </a:t>
            </a:r>
            <a:r>
              <a:rPr lang="tr-TR" dirty="0"/>
              <a:t>ortamını amaca uygun düzenleyin.</a:t>
            </a:r>
          </a:p>
        </p:txBody>
      </p:sp>
      <p:sp>
        <p:nvSpPr>
          <p:cNvPr id="4" name="Slayt Numarası Yer Tutucusu 3"/>
          <p:cNvSpPr>
            <a:spLocks noGrp="1"/>
          </p:cNvSpPr>
          <p:nvPr>
            <p:ph type="sldNum" sz="quarter" idx="12"/>
          </p:nvPr>
        </p:nvSpPr>
        <p:spPr/>
        <p:txBody>
          <a:bodyPr/>
          <a:lstStyle/>
          <a:p>
            <a:fld id="{F302176B-0E47-46AC-8F43-DAB4B8A37D06}" type="slidenum">
              <a:rPr lang="tr-TR" smtClean="0"/>
              <a:t>17</a:t>
            </a:fld>
            <a:endParaRPr lang="tr-TR"/>
          </a:p>
        </p:txBody>
      </p:sp>
    </p:spTree>
    <p:extLst>
      <p:ext uri="{BB962C8B-B14F-4D97-AF65-F5344CB8AC3E}">
        <p14:creationId xmlns:p14="http://schemas.microsoft.com/office/powerpoint/2010/main" val="3302723479"/>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627534"/>
            <a:ext cx="7488832" cy="1015663"/>
          </a:xfrm>
          <a:prstGeom prst="rect">
            <a:avLst/>
          </a:prstGeom>
          <a:noFill/>
        </p:spPr>
        <p:txBody>
          <a:bodyPr wrap="square">
            <a:spAutoFit/>
          </a:bodyPr>
          <a:lstStyle/>
          <a:p>
            <a:r>
              <a:rPr lang="it-IT" sz="3000" b="1" dirty="0">
                <a:solidFill>
                  <a:srgbClr val="9E0000"/>
                </a:solidFill>
              </a:rPr>
              <a:t>ÖĞRENCİLERİN DERSE KATILIMINI </a:t>
            </a:r>
            <a:r>
              <a:rPr lang="tr-TR" sz="3000" b="1" dirty="0" smtClean="0">
                <a:solidFill>
                  <a:srgbClr val="9E0000"/>
                </a:solidFill>
              </a:rPr>
              <a:t/>
            </a:r>
            <a:br>
              <a:rPr lang="tr-TR" sz="3000" b="1" dirty="0" smtClean="0">
                <a:solidFill>
                  <a:srgbClr val="9E0000"/>
                </a:solidFill>
              </a:rPr>
            </a:br>
            <a:r>
              <a:rPr lang="it-IT" sz="3000" b="1" dirty="0" smtClean="0">
                <a:solidFill>
                  <a:srgbClr val="9E0000"/>
                </a:solidFill>
              </a:rPr>
              <a:t>SAĞLAMA </a:t>
            </a:r>
            <a:r>
              <a:rPr lang="it-IT" sz="3000" b="1" dirty="0">
                <a:solidFill>
                  <a:srgbClr val="9E0000"/>
                </a:solidFill>
              </a:rPr>
              <a:t>YOLLARI</a:t>
            </a:r>
          </a:p>
        </p:txBody>
      </p:sp>
      <p:sp>
        <p:nvSpPr>
          <p:cNvPr id="4" name="Dikdörtgen 3"/>
          <p:cNvSpPr/>
          <p:nvPr/>
        </p:nvSpPr>
        <p:spPr>
          <a:xfrm>
            <a:off x="683568" y="1707654"/>
            <a:ext cx="6288388" cy="3200876"/>
          </a:xfrm>
          <a:prstGeom prst="rect">
            <a:avLst/>
          </a:prstGeom>
        </p:spPr>
        <p:txBody>
          <a:bodyPr wrap="none">
            <a:spAutoFit/>
          </a:bodyPr>
          <a:lstStyle/>
          <a:p>
            <a:pPr marL="342900" indent="-342900">
              <a:spcBef>
                <a:spcPts val="600"/>
              </a:spcBef>
              <a:buAutoNum type="arabicPeriod"/>
            </a:pPr>
            <a:r>
              <a:rPr lang="tr-TR" dirty="0" smtClean="0"/>
              <a:t>Görsel-işitsel </a:t>
            </a:r>
            <a:r>
              <a:rPr lang="tr-TR" dirty="0"/>
              <a:t>materyaller kullanın</a:t>
            </a:r>
            <a:r>
              <a:rPr lang="tr-TR" dirty="0" smtClean="0"/>
              <a:t>.</a:t>
            </a:r>
          </a:p>
          <a:p>
            <a:pPr marL="342900" indent="-342900">
              <a:spcBef>
                <a:spcPts val="600"/>
              </a:spcBef>
              <a:buAutoNum type="arabicPeriod"/>
            </a:pPr>
            <a:r>
              <a:rPr lang="tr-TR" dirty="0" smtClean="0"/>
              <a:t>Cesaret </a:t>
            </a:r>
            <a:r>
              <a:rPr lang="tr-TR" dirty="0"/>
              <a:t>verin ve sorular sorun. </a:t>
            </a:r>
            <a:r>
              <a:rPr lang="tr-TR" dirty="0" smtClean="0"/>
              <a:t> </a:t>
            </a:r>
          </a:p>
          <a:p>
            <a:pPr marL="342900" indent="-342900">
              <a:spcBef>
                <a:spcPts val="600"/>
              </a:spcBef>
              <a:buAutoNum type="arabicPeriod"/>
            </a:pPr>
            <a:r>
              <a:rPr lang="tr-TR" dirty="0" smtClean="0"/>
              <a:t>Not </a:t>
            </a:r>
            <a:r>
              <a:rPr lang="tr-TR" dirty="0"/>
              <a:t>alma işlemine rehberlik edin. </a:t>
            </a:r>
            <a:endParaRPr lang="tr-TR" dirty="0" smtClean="0"/>
          </a:p>
          <a:p>
            <a:pPr marL="342900" indent="-342900">
              <a:spcBef>
                <a:spcPts val="600"/>
              </a:spcBef>
              <a:buAutoNum type="arabicPeriod"/>
            </a:pPr>
            <a:r>
              <a:rPr lang="tr-TR" dirty="0" smtClean="0"/>
              <a:t>Tartışmayı </a:t>
            </a:r>
            <a:r>
              <a:rPr lang="tr-TR" dirty="0"/>
              <a:t>teşvik edin</a:t>
            </a:r>
            <a:r>
              <a:rPr lang="tr-TR" dirty="0" smtClean="0"/>
              <a:t>.</a:t>
            </a:r>
          </a:p>
          <a:p>
            <a:pPr marL="342900" indent="-342900">
              <a:spcBef>
                <a:spcPts val="600"/>
              </a:spcBef>
              <a:buAutoNum type="arabicPeriod"/>
            </a:pPr>
            <a:r>
              <a:rPr lang="tr-TR" dirty="0" smtClean="0"/>
              <a:t>Öğrencilerin </a:t>
            </a:r>
            <a:r>
              <a:rPr lang="tr-TR" dirty="0"/>
              <a:t>yazılı olarak katılımını sağlayın. </a:t>
            </a:r>
            <a:endParaRPr lang="tr-TR" dirty="0" smtClean="0"/>
          </a:p>
          <a:p>
            <a:pPr marL="342900" indent="-342900">
              <a:spcBef>
                <a:spcPts val="600"/>
              </a:spcBef>
              <a:buAutoNum type="arabicPeriod"/>
            </a:pPr>
            <a:r>
              <a:rPr lang="tr-TR" dirty="0" smtClean="0"/>
              <a:t>Değerlere </a:t>
            </a:r>
            <a:r>
              <a:rPr lang="tr-TR" dirty="0"/>
              <a:t>açıklık kazandırma alıştırmalarını kullanın</a:t>
            </a:r>
            <a:r>
              <a:rPr lang="tr-TR" dirty="0" smtClean="0"/>
              <a:t>.</a:t>
            </a:r>
          </a:p>
          <a:p>
            <a:pPr marL="342900" indent="-342900">
              <a:spcBef>
                <a:spcPts val="600"/>
              </a:spcBef>
              <a:buAutoNum type="arabicPeriod"/>
            </a:pPr>
            <a:r>
              <a:rPr lang="tr-TR" dirty="0" smtClean="0"/>
              <a:t>Rol </a:t>
            </a:r>
            <a:r>
              <a:rPr lang="tr-TR" dirty="0"/>
              <a:t>yapma veya benzetişim (</a:t>
            </a:r>
            <a:r>
              <a:rPr lang="tr-TR" dirty="0" err="1"/>
              <a:t>simulation</a:t>
            </a:r>
            <a:r>
              <a:rPr lang="tr-TR" dirty="0"/>
              <a:t>) tekniklerini kullanın. </a:t>
            </a:r>
            <a:r>
              <a:rPr lang="tr-TR" dirty="0" smtClean="0"/>
              <a:t> </a:t>
            </a:r>
          </a:p>
          <a:p>
            <a:pPr marL="342900" indent="-342900">
              <a:spcBef>
                <a:spcPts val="600"/>
              </a:spcBef>
              <a:buAutoNum type="arabicPeriod"/>
            </a:pPr>
            <a:r>
              <a:rPr lang="tr-TR" dirty="0" smtClean="0"/>
              <a:t>“Bir </a:t>
            </a:r>
            <a:r>
              <a:rPr lang="tr-TR" dirty="0"/>
              <a:t>problemi çözme” dersi yapılandırın. </a:t>
            </a:r>
            <a:r>
              <a:rPr lang="tr-TR" dirty="0" smtClean="0"/>
              <a:t> </a:t>
            </a:r>
          </a:p>
          <a:p>
            <a:pPr marL="342900" indent="-342900">
              <a:spcBef>
                <a:spcPts val="600"/>
              </a:spcBef>
              <a:buAutoNum type="arabicPeriod"/>
            </a:pPr>
            <a:r>
              <a:rPr lang="tr-TR" dirty="0" smtClean="0"/>
              <a:t>Beyin </a:t>
            </a:r>
            <a:r>
              <a:rPr lang="tr-TR" dirty="0"/>
              <a:t>fırtınası tekniğini kullanın. </a:t>
            </a:r>
          </a:p>
        </p:txBody>
      </p:sp>
      <p:sp>
        <p:nvSpPr>
          <p:cNvPr id="2" name="Slayt Numarası Yer Tutucusu 1"/>
          <p:cNvSpPr>
            <a:spLocks noGrp="1"/>
          </p:cNvSpPr>
          <p:nvPr>
            <p:ph type="sldNum" sz="quarter" idx="12"/>
          </p:nvPr>
        </p:nvSpPr>
        <p:spPr/>
        <p:txBody>
          <a:bodyPr/>
          <a:lstStyle/>
          <a:p>
            <a:fld id="{F302176B-0E47-46AC-8F43-DAB4B8A37D06}" type="slidenum">
              <a:rPr lang="tr-TR" smtClean="0"/>
              <a:t>18</a:t>
            </a:fld>
            <a:endParaRPr lang="tr-TR"/>
          </a:p>
        </p:txBody>
      </p:sp>
    </p:spTree>
    <p:extLst>
      <p:ext uri="{BB962C8B-B14F-4D97-AF65-F5344CB8AC3E}">
        <p14:creationId xmlns:p14="http://schemas.microsoft.com/office/powerpoint/2010/main" val="161418146"/>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arn(inVertical)">
                                      <p:cBhvr>
                                        <p:cTn id="21" dur="500"/>
                                        <p:tgtEl>
                                          <p:spTgt spid="4">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arn(inVertical)">
                                      <p:cBhvr>
                                        <p:cTn id="24" dur="500"/>
                                        <p:tgtEl>
                                          <p:spTgt spid="4">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barn(inVertical)">
                                      <p:cBhvr>
                                        <p:cTn id="30" dur="500"/>
                                        <p:tgtEl>
                                          <p:spTgt spid="4">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barn(inVertical)">
                                      <p:cBhvr>
                                        <p:cTn id="33" dur="500"/>
                                        <p:tgtEl>
                                          <p:spTgt spid="4">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barn(inVertical)">
                                      <p:cBhvr>
                                        <p:cTn id="3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1944871"/>
            <a:ext cx="7240252" cy="2139047"/>
          </a:xfrm>
          <a:prstGeom prst="rect">
            <a:avLst/>
          </a:prstGeom>
        </p:spPr>
        <p:txBody>
          <a:bodyPr wrap="none">
            <a:spAutoFit/>
          </a:bodyPr>
          <a:lstStyle/>
          <a:p>
            <a:pPr>
              <a:spcBef>
                <a:spcPts val="600"/>
              </a:spcBef>
            </a:pPr>
            <a:r>
              <a:rPr lang="tr-TR" dirty="0" smtClean="0"/>
              <a:t>10</a:t>
            </a:r>
            <a:r>
              <a:rPr lang="tr-TR" dirty="0"/>
              <a:t>. Yardımcı dokümanlar hazırlayın</a:t>
            </a:r>
            <a:r>
              <a:rPr lang="tr-TR" dirty="0" smtClean="0"/>
              <a:t>.</a:t>
            </a:r>
          </a:p>
          <a:p>
            <a:pPr>
              <a:spcBef>
                <a:spcPts val="600"/>
              </a:spcBef>
            </a:pPr>
            <a:r>
              <a:rPr lang="tr-TR" dirty="0"/>
              <a:t>11. </a:t>
            </a:r>
            <a:r>
              <a:rPr lang="tr-TR" dirty="0" err="1"/>
              <a:t>İnformal</a:t>
            </a:r>
            <a:r>
              <a:rPr lang="tr-TR" dirty="0"/>
              <a:t> testler verin. </a:t>
            </a:r>
            <a:endParaRPr lang="tr-TR" dirty="0" smtClean="0"/>
          </a:p>
          <a:p>
            <a:pPr>
              <a:spcBef>
                <a:spcPts val="600"/>
              </a:spcBef>
            </a:pPr>
            <a:r>
              <a:rPr lang="tr-TR" dirty="0"/>
              <a:t>12. Yönlendirilmiş dinleme faaliyetlerini teşvik edin. </a:t>
            </a:r>
            <a:endParaRPr lang="tr-TR" dirty="0" smtClean="0"/>
          </a:p>
          <a:p>
            <a:pPr>
              <a:spcBef>
                <a:spcPts val="600"/>
              </a:spcBef>
            </a:pPr>
            <a:r>
              <a:rPr lang="tr-TR" dirty="0"/>
              <a:t>13. Bir kavram şeması oluşturun. </a:t>
            </a:r>
            <a:endParaRPr lang="tr-TR" dirty="0" smtClean="0"/>
          </a:p>
          <a:p>
            <a:pPr>
              <a:spcBef>
                <a:spcPts val="600"/>
              </a:spcBef>
            </a:pPr>
            <a:r>
              <a:rPr lang="tr-TR" dirty="0"/>
              <a:t>14. “... öğrendim” ve “... merak ediyorum” ifadelerini kullanmalarını isteyin. </a:t>
            </a:r>
            <a:endParaRPr lang="tr-TR" dirty="0" smtClean="0"/>
          </a:p>
          <a:p>
            <a:pPr>
              <a:spcBef>
                <a:spcPts val="600"/>
              </a:spcBef>
            </a:pPr>
            <a:r>
              <a:rPr lang="tr-TR" dirty="0"/>
              <a:t>15. Ek çalışmalara rehberlik edin. </a:t>
            </a:r>
            <a:r>
              <a:rPr lang="tr-TR" dirty="0" smtClean="0"/>
              <a:t> </a:t>
            </a:r>
            <a:endParaRPr lang="tr-TR" dirty="0"/>
          </a:p>
        </p:txBody>
      </p:sp>
      <p:sp>
        <p:nvSpPr>
          <p:cNvPr id="3" name="Dikdörtgen 2"/>
          <p:cNvSpPr/>
          <p:nvPr/>
        </p:nvSpPr>
        <p:spPr>
          <a:xfrm>
            <a:off x="611560" y="627534"/>
            <a:ext cx="7488832" cy="1015663"/>
          </a:xfrm>
          <a:prstGeom prst="rect">
            <a:avLst/>
          </a:prstGeom>
          <a:noFill/>
        </p:spPr>
        <p:txBody>
          <a:bodyPr wrap="square">
            <a:spAutoFit/>
          </a:bodyPr>
          <a:lstStyle/>
          <a:p>
            <a:r>
              <a:rPr lang="it-IT" sz="3000" b="1" dirty="0">
                <a:solidFill>
                  <a:srgbClr val="9E0000"/>
                </a:solidFill>
              </a:rPr>
              <a:t>ÖĞRENCİLERİN DERSE KATILIMINI </a:t>
            </a:r>
            <a:r>
              <a:rPr lang="tr-TR" sz="3000" b="1" dirty="0" smtClean="0">
                <a:solidFill>
                  <a:srgbClr val="9E0000"/>
                </a:solidFill>
              </a:rPr>
              <a:t/>
            </a:r>
            <a:br>
              <a:rPr lang="tr-TR" sz="3000" b="1" dirty="0" smtClean="0">
                <a:solidFill>
                  <a:srgbClr val="9E0000"/>
                </a:solidFill>
              </a:rPr>
            </a:br>
            <a:r>
              <a:rPr lang="it-IT" sz="3000" b="1" dirty="0" smtClean="0">
                <a:solidFill>
                  <a:srgbClr val="9E0000"/>
                </a:solidFill>
              </a:rPr>
              <a:t>SAĞLAMA </a:t>
            </a:r>
            <a:r>
              <a:rPr lang="it-IT" sz="3000" b="1" dirty="0">
                <a:solidFill>
                  <a:srgbClr val="9E0000"/>
                </a:solidFill>
              </a:rPr>
              <a:t>YOLLARI</a:t>
            </a:r>
          </a:p>
        </p:txBody>
      </p:sp>
      <p:sp>
        <p:nvSpPr>
          <p:cNvPr id="4" name="Slayt Numarası Yer Tutucusu 3"/>
          <p:cNvSpPr>
            <a:spLocks noGrp="1"/>
          </p:cNvSpPr>
          <p:nvPr>
            <p:ph type="sldNum" sz="quarter" idx="12"/>
          </p:nvPr>
        </p:nvSpPr>
        <p:spPr/>
        <p:txBody>
          <a:bodyPr/>
          <a:lstStyle/>
          <a:p>
            <a:fld id="{F302176B-0E47-46AC-8F43-DAB4B8A37D06}" type="slidenum">
              <a:rPr lang="tr-TR" smtClean="0"/>
              <a:t>19</a:t>
            </a:fld>
            <a:endParaRPr lang="tr-TR"/>
          </a:p>
        </p:txBody>
      </p:sp>
    </p:spTree>
    <p:extLst>
      <p:ext uri="{BB962C8B-B14F-4D97-AF65-F5344CB8AC3E}">
        <p14:creationId xmlns:p14="http://schemas.microsoft.com/office/powerpoint/2010/main" val="3548579044"/>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312840" y="1504111"/>
            <a:ext cx="2932599" cy="938719"/>
          </a:xfrm>
          <a:prstGeom prst="rect">
            <a:avLst/>
          </a:prstGeom>
        </p:spPr>
        <p:txBody>
          <a:bodyPr wrap="none">
            <a:spAutoFit/>
          </a:bodyPr>
          <a:lstStyle/>
          <a:p>
            <a:pPr algn="ctr"/>
            <a:r>
              <a:rPr lang="tr-TR" sz="5500" b="1" dirty="0" smtClean="0">
                <a:solidFill>
                  <a:srgbClr val="9E0000"/>
                </a:solidFill>
              </a:rPr>
              <a:t>BÖLÜM 7</a:t>
            </a:r>
            <a:endParaRPr lang="tr-TR" sz="5500" dirty="0">
              <a:solidFill>
                <a:srgbClr val="9E0000"/>
              </a:solidFill>
            </a:endParaRPr>
          </a:p>
        </p:txBody>
      </p:sp>
      <p:cxnSp>
        <p:nvCxnSpPr>
          <p:cNvPr id="5" name="Düz Bağlayıcı 4"/>
          <p:cNvCxnSpPr/>
          <p:nvPr/>
        </p:nvCxnSpPr>
        <p:spPr>
          <a:xfrm>
            <a:off x="899592" y="2514838"/>
            <a:ext cx="7776864" cy="0"/>
          </a:xfrm>
          <a:prstGeom prst="line">
            <a:avLst/>
          </a:prstGeom>
          <a:ln w="12700"/>
        </p:spPr>
        <p:style>
          <a:lnRef idx="2">
            <a:schemeClr val="dk1"/>
          </a:lnRef>
          <a:fillRef idx="0">
            <a:schemeClr val="dk1"/>
          </a:fillRef>
          <a:effectRef idx="1">
            <a:schemeClr val="dk1"/>
          </a:effectRef>
          <a:fontRef idx="minor">
            <a:schemeClr val="tx1"/>
          </a:fontRef>
        </p:style>
      </p:cxnSp>
      <p:sp>
        <p:nvSpPr>
          <p:cNvPr id="6" name="Dikdörtgen 5"/>
          <p:cNvSpPr/>
          <p:nvPr/>
        </p:nvSpPr>
        <p:spPr>
          <a:xfrm>
            <a:off x="1411335" y="2658854"/>
            <a:ext cx="6818982" cy="1785104"/>
          </a:xfrm>
          <a:prstGeom prst="rect">
            <a:avLst/>
          </a:prstGeom>
        </p:spPr>
        <p:txBody>
          <a:bodyPr wrap="none">
            <a:spAutoFit/>
          </a:bodyPr>
          <a:lstStyle/>
          <a:p>
            <a:pPr algn="ctr"/>
            <a:r>
              <a:rPr lang="tr-TR" sz="5500" b="1" dirty="0"/>
              <a:t>EĞİTİMİN </a:t>
            </a:r>
            <a:r>
              <a:rPr lang="tr-TR" sz="5500" b="1" dirty="0" smtClean="0"/>
              <a:t/>
            </a:r>
            <a:br>
              <a:rPr lang="tr-TR" sz="5500" b="1" dirty="0" smtClean="0"/>
            </a:br>
            <a:r>
              <a:rPr lang="tr-TR" sz="5500" b="1" dirty="0" smtClean="0"/>
              <a:t>PSİKOLOJİK </a:t>
            </a:r>
            <a:r>
              <a:rPr lang="tr-TR" sz="5500" b="1" dirty="0"/>
              <a:t>TEMELLERİ</a:t>
            </a:r>
            <a:endParaRPr lang="tr-TR" sz="55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2</a:t>
            </a:fld>
            <a:endParaRPr lang="tr-TR"/>
          </a:p>
        </p:txBody>
      </p:sp>
    </p:spTree>
    <p:extLst>
      <p:ext uri="{BB962C8B-B14F-4D97-AF65-F5344CB8AC3E}">
        <p14:creationId xmlns:p14="http://schemas.microsoft.com/office/powerpoint/2010/main" val="3783534307"/>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1732622"/>
            <a:ext cx="7488832" cy="1631216"/>
          </a:xfrm>
          <a:prstGeom prst="rect">
            <a:avLst/>
          </a:prstGeom>
          <a:solidFill>
            <a:schemeClr val="accent1">
              <a:lumMod val="20000"/>
              <a:lumOff val="80000"/>
            </a:schemeClr>
          </a:solidFill>
        </p:spPr>
        <p:txBody>
          <a:bodyPr wrap="square">
            <a:spAutoFit/>
          </a:bodyPr>
          <a:lstStyle/>
          <a:p>
            <a:pPr algn="ctr"/>
            <a:r>
              <a:rPr lang="tr-TR" sz="2000" b="1" i="1" dirty="0"/>
              <a:t>“... öğretmenini hiç sevmiyorum. Ders için parmak kaldırdığımızda genelde duvar dibindeki kızlardan kaldırıyor. ... öğretmeni de ayırımcılık yapıyor. Şımaranları döverken, duvar dibindeki kızlara siz çalışkansınız deyip dövmüyor. Bir soru sorduğumuzda azarlıyor ...” </a:t>
            </a:r>
            <a:r>
              <a:rPr lang="tr-TR" sz="2000" b="1" i="1" dirty="0" smtClean="0"/>
              <a:t/>
            </a:r>
            <a:br>
              <a:rPr lang="tr-TR" sz="2000" b="1" i="1" dirty="0" smtClean="0"/>
            </a:br>
            <a:r>
              <a:rPr lang="tr-TR" sz="2000" b="1" i="1" dirty="0" smtClean="0"/>
              <a:t>(</a:t>
            </a:r>
            <a:r>
              <a:rPr lang="tr-TR" sz="2000" b="1" i="1" dirty="0"/>
              <a:t>Bir İlköğretim 8. Sınıf Öğrencisi)</a:t>
            </a:r>
          </a:p>
        </p:txBody>
      </p:sp>
      <p:sp>
        <p:nvSpPr>
          <p:cNvPr id="3" name="Slayt Numarası Yer Tutucusu 2"/>
          <p:cNvSpPr>
            <a:spLocks noGrp="1"/>
          </p:cNvSpPr>
          <p:nvPr>
            <p:ph type="sldNum" sz="quarter" idx="12"/>
          </p:nvPr>
        </p:nvSpPr>
        <p:spPr/>
        <p:txBody>
          <a:bodyPr/>
          <a:lstStyle/>
          <a:p>
            <a:fld id="{F302176B-0E47-46AC-8F43-DAB4B8A37D06}" type="slidenum">
              <a:rPr lang="tr-TR" smtClean="0"/>
              <a:t>20</a:t>
            </a:fld>
            <a:endParaRPr lang="tr-TR"/>
          </a:p>
        </p:txBody>
      </p:sp>
    </p:spTree>
    <p:extLst>
      <p:ext uri="{BB962C8B-B14F-4D97-AF65-F5344CB8AC3E}">
        <p14:creationId xmlns:p14="http://schemas.microsoft.com/office/powerpoint/2010/main" val="3684355061"/>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627534"/>
            <a:ext cx="7488832" cy="1015663"/>
          </a:xfrm>
          <a:prstGeom prst="rect">
            <a:avLst/>
          </a:prstGeom>
          <a:noFill/>
        </p:spPr>
        <p:txBody>
          <a:bodyPr wrap="square">
            <a:spAutoFit/>
          </a:bodyPr>
          <a:lstStyle/>
          <a:p>
            <a:r>
              <a:rPr lang="it-IT" sz="3000" b="1" dirty="0">
                <a:solidFill>
                  <a:srgbClr val="9E0000"/>
                </a:solidFill>
              </a:rPr>
              <a:t>ÖĞRENMEYE </a:t>
            </a:r>
            <a:r>
              <a:rPr lang="it-IT" sz="3000" b="1" dirty="0" smtClean="0">
                <a:solidFill>
                  <a:srgbClr val="9E0000"/>
                </a:solidFill>
              </a:rPr>
              <a:t>VE UYGULAMAYA </a:t>
            </a:r>
            <a:r>
              <a:rPr lang="it-IT" sz="3000" b="1" dirty="0">
                <a:solidFill>
                  <a:srgbClr val="9E0000"/>
                </a:solidFill>
              </a:rPr>
              <a:t>MOTİVE EDİCİ DAVRANIŞLAR</a:t>
            </a:r>
          </a:p>
        </p:txBody>
      </p:sp>
      <p:sp>
        <p:nvSpPr>
          <p:cNvPr id="4" name="Dikdörtgen 3"/>
          <p:cNvSpPr/>
          <p:nvPr/>
        </p:nvSpPr>
        <p:spPr>
          <a:xfrm>
            <a:off x="611560" y="2397920"/>
            <a:ext cx="6530057" cy="1308050"/>
          </a:xfrm>
          <a:prstGeom prst="rect">
            <a:avLst/>
          </a:prstGeom>
        </p:spPr>
        <p:txBody>
          <a:bodyPr wrap="none">
            <a:spAutoFit/>
          </a:bodyPr>
          <a:lstStyle/>
          <a:p>
            <a:pPr marL="342900" indent="-342900">
              <a:spcBef>
                <a:spcPts val="1500"/>
              </a:spcBef>
              <a:buAutoNum type="arabicPeriod"/>
            </a:pPr>
            <a:r>
              <a:rPr lang="tr-TR" dirty="0" smtClean="0"/>
              <a:t>Katılımcılara </a:t>
            </a:r>
            <a:r>
              <a:rPr lang="tr-TR" dirty="0"/>
              <a:t>özsaygısını kazandırmak</a:t>
            </a:r>
            <a:r>
              <a:rPr lang="tr-TR" dirty="0" smtClean="0"/>
              <a:t>.</a:t>
            </a:r>
          </a:p>
          <a:p>
            <a:pPr marL="342900" indent="-342900">
              <a:spcBef>
                <a:spcPts val="1500"/>
              </a:spcBef>
              <a:buAutoNum type="arabicPeriod"/>
            </a:pPr>
            <a:r>
              <a:rPr lang="tr-TR" dirty="0" smtClean="0"/>
              <a:t>Davranışları </a:t>
            </a:r>
            <a:r>
              <a:rPr lang="tr-TR" dirty="0"/>
              <a:t>ödüllendirmek</a:t>
            </a:r>
            <a:r>
              <a:rPr lang="tr-TR" dirty="0" smtClean="0"/>
              <a:t>.</a:t>
            </a:r>
          </a:p>
          <a:p>
            <a:pPr marL="342900" indent="-342900">
              <a:spcBef>
                <a:spcPts val="1500"/>
              </a:spcBef>
              <a:buAutoNum type="arabicPeriod"/>
            </a:pPr>
            <a:r>
              <a:rPr lang="tr-TR" dirty="0" smtClean="0"/>
              <a:t>Hedefleri </a:t>
            </a:r>
            <a:r>
              <a:rPr lang="tr-TR" dirty="0"/>
              <a:t>ve izleme tarihlerini belirlemek ve iletişimi sürdürmek.</a:t>
            </a:r>
          </a:p>
        </p:txBody>
      </p:sp>
      <p:sp>
        <p:nvSpPr>
          <p:cNvPr id="2" name="Slayt Numarası Yer Tutucusu 1"/>
          <p:cNvSpPr>
            <a:spLocks noGrp="1"/>
          </p:cNvSpPr>
          <p:nvPr>
            <p:ph type="sldNum" sz="quarter" idx="12"/>
          </p:nvPr>
        </p:nvSpPr>
        <p:spPr/>
        <p:txBody>
          <a:bodyPr/>
          <a:lstStyle/>
          <a:p>
            <a:fld id="{F302176B-0E47-46AC-8F43-DAB4B8A37D06}" type="slidenum">
              <a:rPr lang="tr-TR" smtClean="0"/>
              <a:t>21</a:t>
            </a:fld>
            <a:endParaRPr lang="tr-TR"/>
          </a:p>
        </p:txBody>
      </p:sp>
    </p:spTree>
    <p:extLst>
      <p:ext uri="{BB962C8B-B14F-4D97-AF65-F5344CB8AC3E}">
        <p14:creationId xmlns:p14="http://schemas.microsoft.com/office/powerpoint/2010/main" val="2680223496"/>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0" end="0"/>
                                            </p:txEl>
                                          </p:spTgt>
                                        </p:tgtEl>
                                      </p:cBhvr>
                                    </p:animEffect>
                                    <p:animScale>
                                      <p:cBhvr>
                                        <p:cTn id="12" dur="250" autoRev="1" fill="hold"/>
                                        <p:tgtEl>
                                          <p:spTgt spid="4">
                                            <p:txEl>
                                              <p:pRg st="0" end="0"/>
                                            </p:txEl>
                                          </p:spTgt>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4">
                                            <p:txEl>
                                              <p:pRg st="1" end="1"/>
                                            </p:txEl>
                                          </p:spTgt>
                                        </p:tgtEl>
                                      </p:cBhvr>
                                    </p:animEffect>
                                    <p:animScale>
                                      <p:cBhvr>
                                        <p:cTn id="15" dur="250" autoRev="1" fill="hold"/>
                                        <p:tgtEl>
                                          <p:spTgt spid="4">
                                            <p:txEl>
                                              <p:pRg st="1" end="1"/>
                                            </p:txEl>
                                          </p:spTgt>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4">
                                            <p:txEl>
                                              <p:pRg st="2" end="2"/>
                                            </p:txEl>
                                          </p:spTgt>
                                        </p:tgtEl>
                                      </p:cBhvr>
                                    </p:animEffect>
                                    <p:animScale>
                                      <p:cBhvr>
                                        <p:cTn id="18" dur="250" autoRev="1" fill="hold"/>
                                        <p:tgtEl>
                                          <p:spTgt spid="4">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71600" y="2218968"/>
            <a:ext cx="7661841" cy="784830"/>
          </a:xfrm>
          <a:prstGeom prst="rect">
            <a:avLst/>
          </a:prstGeom>
        </p:spPr>
        <p:txBody>
          <a:bodyPr wrap="none">
            <a:spAutoFit/>
          </a:bodyPr>
          <a:lstStyle/>
          <a:p>
            <a:r>
              <a:rPr lang="tr-TR" sz="4500" b="1" dirty="0">
                <a:solidFill>
                  <a:schemeClr val="accent1">
                    <a:lumMod val="75000"/>
                  </a:schemeClr>
                </a:solidFill>
              </a:rPr>
              <a:t>BİR DERS PLANI NELERİ İÇERİR?</a:t>
            </a:r>
            <a:endParaRPr lang="tr-TR" sz="4500" dirty="0">
              <a:solidFill>
                <a:schemeClr val="accent1">
                  <a:lumMod val="75000"/>
                </a:schemeClr>
              </a:solidFill>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22</a:t>
            </a:fld>
            <a:endParaRPr lang="tr-TR"/>
          </a:p>
        </p:txBody>
      </p:sp>
    </p:spTree>
    <p:extLst>
      <p:ext uri="{BB962C8B-B14F-4D97-AF65-F5344CB8AC3E}">
        <p14:creationId xmlns:p14="http://schemas.microsoft.com/office/powerpoint/2010/main" val="104957256"/>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627534"/>
            <a:ext cx="7488832" cy="553998"/>
          </a:xfrm>
          <a:prstGeom prst="rect">
            <a:avLst/>
          </a:prstGeom>
          <a:noFill/>
        </p:spPr>
        <p:txBody>
          <a:bodyPr wrap="square">
            <a:spAutoFit/>
          </a:bodyPr>
          <a:lstStyle/>
          <a:p>
            <a:r>
              <a:rPr lang="it-IT" sz="3000" b="1" dirty="0">
                <a:solidFill>
                  <a:srgbClr val="9E0000"/>
                </a:solidFill>
              </a:rPr>
              <a:t>BİR DERSİN TEMEL AŞAMALARI</a:t>
            </a:r>
          </a:p>
        </p:txBody>
      </p:sp>
      <p:sp>
        <p:nvSpPr>
          <p:cNvPr id="4" name="Dikdörtgen 3"/>
          <p:cNvSpPr/>
          <p:nvPr/>
        </p:nvSpPr>
        <p:spPr>
          <a:xfrm>
            <a:off x="651023" y="2139702"/>
            <a:ext cx="6009209" cy="1708160"/>
          </a:xfrm>
          <a:prstGeom prst="rect">
            <a:avLst/>
          </a:prstGeom>
        </p:spPr>
        <p:txBody>
          <a:bodyPr wrap="none">
            <a:spAutoFit/>
          </a:bodyPr>
          <a:lstStyle/>
          <a:p>
            <a:pPr marL="342900" indent="-342900">
              <a:spcBef>
                <a:spcPts val="600"/>
              </a:spcBef>
              <a:buFont typeface="+mj-lt"/>
              <a:buAutoNum type="arabicPeriod"/>
            </a:pPr>
            <a:r>
              <a:rPr lang="tr-TR" dirty="0" smtClean="0"/>
              <a:t>Hazırlık </a:t>
            </a:r>
            <a:r>
              <a:rPr lang="tr-TR" dirty="0"/>
              <a:t>(Derse giriş</a:t>
            </a:r>
            <a:r>
              <a:rPr lang="tr-TR" dirty="0" smtClean="0"/>
              <a:t>)</a:t>
            </a:r>
          </a:p>
          <a:p>
            <a:pPr marL="342900" indent="-342900">
              <a:spcBef>
                <a:spcPts val="600"/>
              </a:spcBef>
              <a:buFont typeface="+mj-lt"/>
              <a:buAutoNum type="arabicPeriod"/>
            </a:pPr>
            <a:r>
              <a:rPr lang="tr-TR" dirty="0" smtClean="0"/>
              <a:t>Sunu </a:t>
            </a:r>
            <a:r>
              <a:rPr lang="tr-TR" dirty="0"/>
              <a:t>(İçeriğin sunulması)</a:t>
            </a:r>
          </a:p>
          <a:p>
            <a:pPr marL="342900" indent="-342900">
              <a:spcBef>
                <a:spcPts val="600"/>
              </a:spcBef>
              <a:buFont typeface="+mj-lt"/>
              <a:buAutoNum type="arabicPeriod"/>
            </a:pPr>
            <a:r>
              <a:rPr lang="tr-TR" dirty="0" smtClean="0"/>
              <a:t>Öğrencilere </a:t>
            </a:r>
            <a:r>
              <a:rPr lang="tr-TR" dirty="0"/>
              <a:t>kavramları, ilkeleri ve becerileri kullanmada </a:t>
            </a:r>
            <a:r>
              <a:rPr lang="tr-TR" dirty="0" smtClean="0"/>
              <a:t/>
            </a:r>
            <a:br>
              <a:rPr lang="tr-TR" dirty="0" smtClean="0"/>
            </a:br>
            <a:r>
              <a:rPr lang="tr-TR" dirty="0" smtClean="0"/>
              <a:t>yardımcı </a:t>
            </a:r>
            <a:r>
              <a:rPr lang="tr-TR" dirty="0"/>
              <a:t>olma (Uygulama/alıştırma</a:t>
            </a:r>
            <a:r>
              <a:rPr lang="tr-TR" dirty="0" smtClean="0"/>
              <a:t>)</a:t>
            </a:r>
          </a:p>
          <a:p>
            <a:pPr marL="342900" indent="-342900">
              <a:spcBef>
                <a:spcPts val="600"/>
              </a:spcBef>
              <a:buFont typeface="+mj-lt"/>
              <a:buAutoNum type="arabicPeriod"/>
            </a:pPr>
            <a:r>
              <a:rPr lang="tr-TR" dirty="0" smtClean="0"/>
              <a:t>Öğrenci öğrenmelerini değerlendirme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23</a:t>
            </a:fld>
            <a:endParaRPr lang="tr-TR"/>
          </a:p>
        </p:txBody>
      </p:sp>
    </p:spTree>
    <p:extLst>
      <p:ext uri="{BB962C8B-B14F-4D97-AF65-F5344CB8AC3E}">
        <p14:creationId xmlns:p14="http://schemas.microsoft.com/office/powerpoint/2010/main" val="1584873970"/>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95486"/>
            <a:ext cx="6912768" cy="369332"/>
          </a:xfrm>
          <a:prstGeom prst="rect">
            <a:avLst/>
          </a:prstGeom>
        </p:spPr>
        <p:txBody>
          <a:bodyPr wrap="square">
            <a:spAutoFit/>
          </a:bodyPr>
          <a:lstStyle/>
          <a:p>
            <a:r>
              <a:rPr lang="tr-TR" dirty="0"/>
              <a:t>Öğrenci Merkezli Planlama/Öğretme/Öğrenme </a:t>
            </a:r>
            <a:r>
              <a:rPr lang="tr-TR" dirty="0" smtClean="0"/>
              <a:t>Süreci</a:t>
            </a: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555526"/>
            <a:ext cx="5040560" cy="415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5868144" y="4845809"/>
            <a:ext cx="2765501" cy="246221"/>
          </a:xfrm>
          <a:prstGeom prst="rect">
            <a:avLst/>
          </a:prstGeom>
        </p:spPr>
        <p:txBody>
          <a:bodyPr wrap="none">
            <a:spAutoFit/>
          </a:bodyPr>
          <a:lstStyle/>
          <a:p>
            <a:pPr>
              <a:spcBef>
                <a:spcPts val="600"/>
              </a:spcBef>
            </a:pPr>
            <a:r>
              <a:rPr lang="tr-TR" sz="1000" b="1" i="1" dirty="0" smtClean="0"/>
              <a:t>Şeklin devamı bir sonraki slaytta yer almaktadır!</a:t>
            </a:r>
            <a:endParaRPr lang="tr-TR" sz="1000" b="1" i="1" dirty="0"/>
          </a:p>
        </p:txBody>
      </p:sp>
      <p:sp>
        <p:nvSpPr>
          <p:cNvPr id="3" name="Slayt Numarası Yer Tutucusu 2"/>
          <p:cNvSpPr>
            <a:spLocks noGrp="1"/>
          </p:cNvSpPr>
          <p:nvPr>
            <p:ph type="sldNum" sz="quarter" idx="12"/>
          </p:nvPr>
        </p:nvSpPr>
        <p:spPr/>
        <p:txBody>
          <a:bodyPr/>
          <a:lstStyle/>
          <a:p>
            <a:fld id="{F302176B-0E47-46AC-8F43-DAB4B8A37D06}" type="slidenum">
              <a:rPr lang="tr-TR" smtClean="0"/>
              <a:t>24</a:t>
            </a:fld>
            <a:endParaRPr lang="tr-TR"/>
          </a:p>
        </p:txBody>
      </p:sp>
    </p:spTree>
    <p:extLst>
      <p:ext uri="{BB962C8B-B14F-4D97-AF65-F5344CB8AC3E}">
        <p14:creationId xmlns:p14="http://schemas.microsoft.com/office/powerpoint/2010/main" val="1006891538"/>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342282"/>
            <a:ext cx="5328592" cy="28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25</a:t>
            </a:fld>
            <a:endParaRPr lang="tr-TR"/>
          </a:p>
        </p:txBody>
      </p:sp>
    </p:spTree>
    <p:extLst>
      <p:ext uri="{BB962C8B-B14F-4D97-AF65-F5344CB8AC3E}">
        <p14:creationId xmlns:p14="http://schemas.microsoft.com/office/powerpoint/2010/main" val="3193364446"/>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95486"/>
            <a:ext cx="1745221" cy="369332"/>
          </a:xfrm>
          <a:prstGeom prst="rect">
            <a:avLst/>
          </a:prstGeom>
        </p:spPr>
        <p:txBody>
          <a:bodyPr wrap="none">
            <a:spAutoFit/>
          </a:bodyPr>
          <a:lstStyle/>
          <a:p>
            <a:r>
              <a:rPr lang="tr-TR" dirty="0"/>
              <a:t>Örnek Ders Planı</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4108" y="583679"/>
            <a:ext cx="5762228" cy="429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5868144" y="4845809"/>
            <a:ext cx="2765501" cy="246221"/>
          </a:xfrm>
          <a:prstGeom prst="rect">
            <a:avLst/>
          </a:prstGeom>
        </p:spPr>
        <p:txBody>
          <a:bodyPr wrap="none">
            <a:spAutoFit/>
          </a:bodyPr>
          <a:lstStyle/>
          <a:p>
            <a:pPr>
              <a:spcBef>
                <a:spcPts val="600"/>
              </a:spcBef>
            </a:pPr>
            <a:r>
              <a:rPr lang="tr-TR" sz="1000" b="1" i="1" dirty="0" smtClean="0"/>
              <a:t>Şeklin devamı bir sonraki slaytta yer almaktadır!</a:t>
            </a:r>
            <a:endParaRPr lang="tr-TR" sz="1000" b="1" i="1" dirty="0"/>
          </a:p>
        </p:txBody>
      </p:sp>
      <p:sp>
        <p:nvSpPr>
          <p:cNvPr id="3" name="Slayt Numarası Yer Tutucusu 2"/>
          <p:cNvSpPr>
            <a:spLocks noGrp="1"/>
          </p:cNvSpPr>
          <p:nvPr>
            <p:ph type="sldNum" sz="quarter" idx="12"/>
          </p:nvPr>
        </p:nvSpPr>
        <p:spPr/>
        <p:txBody>
          <a:bodyPr/>
          <a:lstStyle/>
          <a:p>
            <a:fld id="{F302176B-0E47-46AC-8F43-DAB4B8A37D06}" type="slidenum">
              <a:rPr lang="tr-TR" smtClean="0"/>
              <a:t>26</a:t>
            </a:fld>
            <a:endParaRPr lang="tr-TR"/>
          </a:p>
        </p:txBody>
      </p:sp>
    </p:spTree>
    <p:extLst>
      <p:ext uri="{BB962C8B-B14F-4D97-AF65-F5344CB8AC3E}">
        <p14:creationId xmlns:p14="http://schemas.microsoft.com/office/powerpoint/2010/main" val="1807965732"/>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up)">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1362" y="553940"/>
            <a:ext cx="6375752" cy="403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27</a:t>
            </a:fld>
            <a:endParaRPr lang="tr-TR"/>
          </a:p>
        </p:txBody>
      </p:sp>
    </p:spTree>
    <p:extLst>
      <p:ext uri="{BB962C8B-B14F-4D97-AF65-F5344CB8AC3E}">
        <p14:creationId xmlns:p14="http://schemas.microsoft.com/office/powerpoint/2010/main" val="3954975353"/>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25903" y="1233789"/>
            <a:ext cx="3506474" cy="938719"/>
          </a:xfrm>
          <a:prstGeom prst="rect">
            <a:avLst/>
          </a:prstGeom>
        </p:spPr>
        <p:txBody>
          <a:bodyPr wrap="none">
            <a:spAutoFit/>
          </a:bodyPr>
          <a:lstStyle/>
          <a:p>
            <a:pPr algn="ctr"/>
            <a:r>
              <a:rPr lang="tr-TR" sz="5500" b="1" dirty="0" smtClean="0">
                <a:solidFill>
                  <a:srgbClr val="9E0000"/>
                </a:solidFill>
              </a:rPr>
              <a:t>BÖLÜM 7-2</a:t>
            </a:r>
            <a:endParaRPr lang="tr-TR" sz="5500" dirty="0">
              <a:solidFill>
                <a:srgbClr val="9E0000"/>
              </a:solidFill>
            </a:endParaRPr>
          </a:p>
        </p:txBody>
      </p:sp>
      <p:cxnSp>
        <p:nvCxnSpPr>
          <p:cNvPr id="3" name="Düz Bağlayıcı 2"/>
          <p:cNvCxnSpPr/>
          <p:nvPr/>
        </p:nvCxnSpPr>
        <p:spPr>
          <a:xfrm>
            <a:off x="899592" y="2244516"/>
            <a:ext cx="7776864" cy="0"/>
          </a:xfrm>
          <a:prstGeom prst="line">
            <a:avLst/>
          </a:prstGeom>
          <a:ln w="12700"/>
        </p:spPr>
        <p:style>
          <a:lnRef idx="2">
            <a:schemeClr val="dk1"/>
          </a:lnRef>
          <a:fillRef idx="0">
            <a:schemeClr val="dk1"/>
          </a:fillRef>
          <a:effectRef idx="1">
            <a:schemeClr val="dk1"/>
          </a:effectRef>
          <a:fontRef idx="minor">
            <a:schemeClr val="tx1"/>
          </a:fontRef>
        </p:style>
      </p:cxnSp>
      <p:sp>
        <p:nvSpPr>
          <p:cNvPr id="4" name="Dikdörtgen 3"/>
          <p:cNvSpPr/>
          <p:nvPr/>
        </p:nvSpPr>
        <p:spPr>
          <a:xfrm>
            <a:off x="2043816" y="2388532"/>
            <a:ext cx="5554021" cy="2631490"/>
          </a:xfrm>
          <a:prstGeom prst="rect">
            <a:avLst/>
          </a:prstGeom>
        </p:spPr>
        <p:txBody>
          <a:bodyPr wrap="none">
            <a:spAutoFit/>
          </a:bodyPr>
          <a:lstStyle/>
          <a:p>
            <a:pPr algn="ctr"/>
            <a:r>
              <a:rPr lang="tr-TR" sz="5500" b="1" dirty="0"/>
              <a:t>ZİHİNSEL GELİŞİM </a:t>
            </a:r>
            <a:r>
              <a:rPr lang="tr-TR" sz="5500" b="1" dirty="0" smtClean="0"/>
              <a:t/>
            </a:r>
            <a:br>
              <a:rPr lang="tr-TR" sz="5500" b="1" dirty="0" smtClean="0"/>
            </a:br>
            <a:r>
              <a:rPr lang="tr-TR" sz="5500" b="1" dirty="0" smtClean="0"/>
              <a:t>VE </a:t>
            </a:r>
            <a:br>
              <a:rPr lang="tr-TR" sz="5500" b="1" dirty="0" smtClean="0"/>
            </a:br>
            <a:r>
              <a:rPr lang="tr-TR" sz="5500" b="1" dirty="0" smtClean="0"/>
              <a:t>DÜŞÜNME </a:t>
            </a:r>
            <a:r>
              <a:rPr lang="tr-TR" sz="5500" b="1" dirty="0"/>
              <a:t>SÜRECİ</a:t>
            </a:r>
            <a:endParaRPr lang="tr-TR" sz="5500" dirty="0"/>
          </a:p>
        </p:txBody>
      </p:sp>
      <p:sp>
        <p:nvSpPr>
          <p:cNvPr id="5" name="Slayt Numarası Yer Tutucusu 4"/>
          <p:cNvSpPr>
            <a:spLocks noGrp="1"/>
          </p:cNvSpPr>
          <p:nvPr>
            <p:ph type="sldNum" sz="quarter" idx="12"/>
          </p:nvPr>
        </p:nvSpPr>
        <p:spPr/>
        <p:txBody>
          <a:bodyPr/>
          <a:lstStyle/>
          <a:p>
            <a:fld id="{F302176B-0E47-46AC-8F43-DAB4B8A37D06}" type="slidenum">
              <a:rPr lang="tr-TR" smtClean="0"/>
              <a:t>28</a:t>
            </a:fld>
            <a:endParaRPr lang="tr-TR"/>
          </a:p>
        </p:txBody>
      </p:sp>
    </p:spTree>
    <p:extLst>
      <p:ext uri="{BB962C8B-B14F-4D97-AF65-F5344CB8AC3E}">
        <p14:creationId xmlns:p14="http://schemas.microsoft.com/office/powerpoint/2010/main" val="20935377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608" y="627534"/>
            <a:ext cx="7488832" cy="630942"/>
          </a:xfrm>
          <a:prstGeom prst="rect">
            <a:avLst/>
          </a:prstGeom>
          <a:solidFill>
            <a:schemeClr val="accent1">
              <a:lumMod val="40000"/>
              <a:lumOff val="60000"/>
            </a:schemeClr>
          </a:solidFill>
        </p:spPr>
        <p:txBody>
          <a:bodyPr wrap="square">
            <a:spAutoFit/>
          </a:bodyPr>
          <a:lstStyle/>
          <a:p>
            <a:pPr algn="ctr"/>
            <a:r>
              <a:rPr lang="tr-TR" sz="3500" b="1" dirty="0">
                <a:solidFill>
                  <a:srgbClr val="9E0000"/>
                </a:solidFill>
              </a:rPr>
              <a:t>Amaçlarımız</a:t>
            </a:r>
            <a:endParaRPr lang="tr-TR" sz="3500" dirty="0">
              <a:solidFill>
                <a:srgbClr val="9E0000"/>
              </a:solidFill>
            </a:endParaRPr>
          </a:p>
        </p:txBody>
      </p:sp>
      <p:sp>
        <p:nvSpPr>
          <p:cNvPr id="3" name="Dikdörtgen 2"/>
          <p:cNvSpPr/>
          <p:nvPr/>
        </p:nvSpPr>
        <p:spPr>
          <a:xfrm>
            <a:off x="1026787" y="1995686"/>
            <a:ext cx="7488832" cy="923330"/>
          </a:xfrm>
          <a:prstGeom prst="rect">
            <a:avLst/>
          </a:prstGeom>
        </p:spPr>
        <p:txBody>
          <a:bodyPr wrap="square">
            <a:spAutoFit/>
          </a:bodyPr>
          <a:lstStyle/>
          <a:p>
            <a:pPr algn="ctr"/>
            <a:r>
              <a:rPr lang="tr-TR" dirty="0" smtClean="0"/>
              <a:t>Bu </a:t>
            </a:r>
            <a:r>
              <a:rPr lang="tr-TR" dirty="0"/>
              <a:t>bölümde, zihinsel gelişimi etkileyen etkenler, düşünme süreci, beyin yarıkürelerinin işlevleri ve öğrencilerin zihinsel gelişimlerinin </a:t>
            </a:r>
            <a:r>
              <a:rPr lang="tr-TR" dirty="0" smtClean="0"/>
              <a:t/>
            </a:r>
            <a:br>
              <a:rPr lang="tr-TR" dirty="0" smtClean="0"/>
            </a:br>
            <a:r>
              <a:rPr lang="tr-TR" dirty="0" smtClean="0"/>
              <a:t>desteklenmesi </a:t>
            </a:r>
            <a:r>
              <a:rPr lang="tr-TR" dirty="0"/>
              <a:t>konuları işlenmiştir.</a:t>
            </a:r>
          </a:p>
        </p:txBody>
      </p:sp>
      <p:sp>
        <p:nvSpPr>
          <p:cNvPr id="4" name="Slayt Numarası Yer Tutucusu 3"/>
          <p:cNvSpPr>
            <a:spLocks noGrp="1"/>
          </p:cNvSpPr>
          <p:nvPr>
            <p:ph type="sldNum" sz="quarter" idx="12"/>
          </p:nvPr>
        </p:nvSpPr>
        <p:spPr/>
        <p:txBody>
          <a:bodyPr/>
          <a:lstStyle/>
          <a:p>
            <a:fld id="{F302176B-0E47-46AC-8F43-DAB4B8A37D06}" type="slidenum">
              <a:rPr lang="tr-TR" smtClean="0"/>
              <a:t>29</a:t>
            </a:fld>
            <a:endParaRPr lang="tr-TR"/>
          </a:p>
        </p:txBody>
      </p:sp>
    </p:spTree>
    <p:extLst>
      <p:ext uri="{BB962C8B-B14F-4D97-AF65-F5344CB8AC3E}">
        <p14:creationId xmlns:p14="http://schemas.microsoft.com/office/powerpoint/2010/main" val="26847231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627534"/>
            <a:ext cx="7488832" cy="630942"/>
          </a:xfrm>
          <a:prstGeom prst="rect">
            <a:avLst/>
          </a:prstGeom>
          <a:solidFill>
            <a:schemeClr val="accent1">
              <a:lumMod val="40000"/>
              <a:lumOff val="60000"/>
            </a:schemeClr>
          </a:solidFill>
        </p:spPr>
        <p:txBody>
          <a:bodyPr wrap="square">
            <a:spAutoFit/>
          </a:bodyPr>
          <a:lstStyle/>
          <a:p>
            <a:pPr algn="ctr"/>
            <a:r>
              <a:rPr lang="tr-TR" sz="3500" b="1" dirty="0">
                <a:solidFill>
                  <a:srgbClr val="9E0000"/>
                </a:solidFill>
              </a:rPr>
              <a:t>Amaçlarımız</a:t>
            </a:r>
            <a:endParaRPr lang="tr-TR" sz="3500" dirty="0">
              <a:solidFill>
                <a:srgbClr val="9E0000"/>
              </a:solidFill>
            </a:endParaRPr>
          </a:p>
        </p:txBody>
      </p:sp>
      <p:sp>
        <p:nvSpPr>
          <p:cNvPr id="5" name="Dikdörtgen 4"/>
          <p:cNvSpPr/>
          <p:nvPr/>
        </p:nvSpPr>
        <p:spPr>
          <a:xfrm>
            <a:off x="1026787" y="1995686"/>
            <a:ext cx="7488832" cy="1200329"/>
          </a:xfrm>
          <a:prstGeom prst="rect">
            <a:avLst/>
          </a:prstGeom>
        </p:spPr>
        <p:txBody>
          <a:bodyPr wrap="square">
            <a:spAutoFit/>
          </a:bodyPr>
          <a:lstStyle/>
          <a:p>
            <a:pPr algn="ctr"/>
            <a:r>
              <a:rPr lang="tr-TR" dirty="0" smtClean="0"/>
              <a:t>Eğitim </a:t>
            </a:r>
            <a:r>
              <a:rPr lang="tr-TR" dirty="0"/>
              <a:t>Psikolojisi insan davranışlarını açıklamaya çalışan bir bilimdir. Eğitimin psikolojik temelleri ile ilgili üzerinde durulması gereken iki önemli konu alanı gelişim psikolojisi ve öğrenme psikolojisidir. Gelişim psikologları insan yaşamındaki bedensel, </a:t>
            </a:r>
            <a:r>
              <a:rPr lang="tr-TR" dirty="0" err="1"/>
              <a:t>arçalışırlar</a:t>
            </a:r>
            <a:r>
              <a:rPr lang="tr-TR" dirty="0"/>
              <a:t>. </a:t>
            </a:r>
          </a:p>
        </p:txBody>
      </p:sp>
      <p:sp>
        <p:nvSpPr>
          <p:cNvPr id="2" name="Slayt Numarası Yer Tutucusu 1"/>
          <p:cNvSpPr>
            <a:spLocks noGrp="1"/>
          </p:cNvSpPr>
          <p:nvPr>
            <p:ph type="sldNum" sz="quarter" idx="12"/>
          </p:nvPr>
        </p:nvSpPr>
        <p:spPr/>
        <p:txBody>
          <a:bodyPr/>
          <a:lstStyle/>
          <a:p>
            <a:fld id="{F302176B-0E47-46AC-8F43-DAB4B8A37D06}" type="slidenum">
              <a:rPr lang="tr-TR" smtClean="0"/>
              <a:t>3</a:t>
            </a:fld>
            <a:endParaRPr lang="tr-TR"/>
          </a:p>
        </p:txBody>
      </p:sp>
    </p:spTree>
    <p:extLst>
      <p:ext uri="{BB962C8B-B14F-4D97-AF65-F5344CB8AC3E}">
        <p14:creationId xmlns:p14="http://schemas.microsoft.com/office/powerpoint/2010/main" val="3668008940"/>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627534"/>
            <a:ext cx="7488832" cy="553998"/>
          </a:xfrm>
          <a:prstGeom prst="rect">
            <a:avLst/>
          </a:prstGeom>
          <a:noFill/>
        </p:spPr>
        <p:txBody>
          <a:bodyPr wrap="square">
            <a:spAutoFit/>
          </a:bodyPr>
          <a:lstStyle/>
          <a:p>
            <a:r>
              <a:rPr lang="it-IT" sz="3000" b="1" dirty="0">
                <a:solidFill>
                  <a:srgbClr val="9E0000"/>
                </a:solidFill>
              </a:rPr>
              <a:t>JEAN PİAGET </a:t>
            </a:r>
            <a:r>
              <a:rPr lang="it-IT" sz="3000" b="1" dirty="0" smtClean="0">
                <a:solidFill>
                  <a:srgbClr val="9E0000"/>
                </a:solidFill>
              </a:rPr>
              <a:t>VE ZİHİNSEL </a:t>
            </a:r>
            <a:r>
              <a:rPr lang="it-IT" sz="3000" b="1" dirty="0">
                <a:solidFill>
                  <a:srgbClr val="9E0000"/>
                </a:solidFill>
              </a:rPr>
              <a:t>GELİŞİM KURAMI</a:t>
            </a:r>
          </a:p>
        </p:txBody>
      </p:sp>
      <p:sp>
        <p:nvSpPr>
          <p:cNvPr id="4" name="Dikdörtgen 3"/>
          <p:cNvSpPr/>
          <p:nvPr/>
        </p:nvSpPr>
        <p:spPr>
          <a:xfrm>
            <a:off x="1259632" y="2440508"/>
            <a:ext cx="7056784" cy="923330"/>
          </a:xfrm>
          <a:prstGeom prst="rect">
            <a:avLst/>
          </a:prstGeom>
        </p:spPr>
        <p:txBody>
          <a:bodyPr wrap="square">
            <a:spAutoFit/>
          </a:bodyPr>
          <a:lstStyle/>
          <a:p>
            <a:pPr algn="ctr"/>
            <a:r>
              <a:rPr lang="tr-TR" dirty="0" err="1"/>
              <a:t>Piaget’e</a:t>
            </a:r>
            <a:r>
              <a:rPr lang="tr-TR" dirty="0"/>
              <a:t> göre zeka, çevreye uyum yapabilme yeteneğidir. Zekanın tanımında geçen uyum yapabilme yeteneği aynı zamanda başa çıkabilme yeteneği olarak da adlandırılabilir.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30</a:t>
            </a:fld>
            <a:endParaRPr lang="tr-TR"/>
          </a:p>
        </p:txBody>
      </p:sp>
    </p:spTree>
    <p:extLst>
      <p:ext uri="{BB962C8B-B14F-4D97-AF65-F5344CB8AC3E}">
        <p14:creationId xmlns:p14="http://schemas.microsoft.com/office/powerpoint/2010/main" val="36819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23928" y="330210"/>
            <a:ext cx="1554913" cy="369332"/>
          </a:xfrm>
          <a:prstGeom prst="rect">
            <a:avLst/>
          </a:prstGeom>
        </p:spPr>
        <p:txBody>
          <a:bodyPr wrap="none">
            <a:spAutoFit/>
          </a:bodyPr>
          <a:lstStyle/>
          <a:p>
            <a:r>
              <a:rPr lang="tr-TR" dirty="0"/>
              <a:t>Zihinsel Denge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228" y="1050839"/>
            <a:ext cx="3890020" cy="363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31</a:t>
            </a:fld>
            <a:endParaRPr lang="tr-TR"/>
          </a:p>
        </p:txBody>
      </p:sp>
    </p:spTree>
    <p:extLst>
      <p:ext uri="{BB962C8B-B14F-4D97-AF65-F5344CB8AC3E}">
        <p14:creationId xmlns:p14="http://schemas.microsoft.com/office/powerpoint/2010/main" val="1919245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1000" fill="hold"/>
                                        <p:tgtEl>
                                          <p:spTgt spid="5122"/>
                                        </p:tgtEl>
                                        <p:attrNameLst>
                                          <p:attrName>ppt_w</p:attrName>
                                        </p:attrNameLst>
                                      </p:cBhvr>
                                      <p:tavLst>
                                        <p:tav tm="0">
                                          <p:val>
                                            <p:fltVal val="0"/>
                                          </p:val>
                                        </p:tav>
                                        <p:tav tm="100000">
                                          <p:val>
                                            <p:strVal val="#ppt_w"/>
                                          </p:val>
                                        </p:tav>
                                      </p:tavLst>
                                    </p:anim>
                                    <p:anim calcmode="lin" valueType="num">
                                      <p:cBhvr>
                                        <p:cTn id="13" dur="1000" fill="hold"/>
                                        <p:tgtEl>
                                          <p:spTgt spid="5122"/>
                                        </p:tgtEl>
                                        <p:attrNameLst>
                                          <p:attrName>ppt_h</p:attrName>
                                        </p:attrNameLst>
                                      </p:cBhvr>
                                      <p:tavLst>
                                        <p:tav tm="0">
                                          <p:val>
                                            <p:fltVal val="0"/>
                                          </p:val>
                                        </p:tav>
                                        <p:tav tm="100000">
                                          <p:val>
                                            <p:strVal val="#ppt_h"/>
                                          </p:val>
                                        </p:tav>
                                      </p:tavLst>
                                    </p:anim>
                                    <p:anim calcmode="lin" valueType="num">
                                      <p:cBhvr>
                                        <p:cTn id="14" dur="1000" fill="hold"/>
                                        <p:tgtEl>
                                          <p:spTgt spid="5122"/>
                                        </p:tgtEl>
                                        <p:attrNameLst>
                                          <p:attrName>style.rotation</p:attrName>
                                        </p:attrNameLst>
                                      </p:cBhvr>
                                      <p:tavLst>
                                        <p:tav tm="0">
                                          <p:val>
                                            <p:fltVal val="90"/>
                                          </p:val>
                                        </p:tav>
                                        <p:tav tm="100000">
                                          <p:val>
                                            <p:fltVal val="0"/>
                                          </p:val>
                                        </p:tav>
                                      </p:tavLst>
                                    </p:anim>
                                    <p:animEffect transition="in" filter="fade">
                                      <p:cBhvr>
                                        <p:cTn id="15"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64185" y="474226"/>
            <a:ext cx="3668055" cy="369332"/>
          </a:xfrm>
          <a:prstGeom prst="rect">
            <a:avLst/>
          </a:prstGeom>
        </p:spPr>
        <p:txBody>
          <a:bodyPr wrap="none">
            <a:spAutoFit/>
          </a:bodyPr>
          <a:lstStyle/>
          <a:p>
            <a:r>
              <a:rPr lang="tr-TR" dirty="0" err="1"/>
              <a:t>Piaget'nin</a:t>
            </a:r>
            <a:r>
              <a:rPr lang="tr-TR" dirty="0"/>
              <a:t> Zihinsel Gelişim Dönemleri</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933496"/>
            <a:ext cx="7056784" cy="365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5868144" y="4803998"/>
            <a:ext cx="2765501" cy="246221"/>
          </a:xfrm>
          <a:prstGeom prst="rect">
            <a:avLst/>
          </a:prstGeom>
        </p:spPr>
        <p:txBody>
          <a:bodyPr wrap="none">
            <a:spAutoFit/>
          </a:bodyPr>
          <a:lstStyle/>
          <a:p>
            <a:pPr>
              <a:spcBef>
                <a:spcPts val="600"/>
              </a:spcBef>
            </a:pPr>
            <a:r>
              <a:rPr lang="tr-TR" sz="1000" b="1" i="1" dirty="0" smtClean="0"/>
              <a:t>Şeklin devamı bir sonraki slaytta yer almaktadır!</a:t>
            </a:r>
            <a:endParaRPr lang="tr-TR" sz="1000" b="1" i="1" dirty="0"/>
          </a:p>
        </p:txBody>
      </p:sp>
      <p:sp>
        <p:nvSpPr>
          <p:cNvPr id="3" name="Slayt Numarası Yer Tutucusu 2"/>
          <p:cNvSpPr>
            <a:spLocks noGrp="1"/>
          </p:cNvSpPr>
          <p:nvPr>
            <p:ph type="sldNum" sz="quarter" idx="12"/>
          </p:nvPr>
        </p:nvSpPr>
        <p:spPr/>
        <p:txBody>
          <a:bodyPr/>
          <a:lstStyle/>
          <a:p>
            <a:fld id="{F302176B-0E47-46AC-8F43-DAB4B8A37D06}" type="slidenum">
              <a:rPr lang="tr-TR" smtClean="0"/>
              <a:t>32</a:t>
            </a:fld>
            <a:endParaRPr lang="tr-TR"/>
          </a:p>
        </p:txBody>
      </p:sp>
    </p:spTree>
    <p:extLst>
      <p:ext uri="{BB962C8B-B14F-4D97-AF65-F5344CB8AC3E}">
        <p14:creationId xmlns:p14="http://schemas.microsoft.com/office/powerpoint/2010/main" val="25430293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up)">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025900"/>
            <a:ext cx="6912768" cy="309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33</a:t>
            </a:fld>
            <a:endParaRPr lang="tr-TR"/>
          </a:p>
        </p:txBody>
      </p:sp>
    </p:spTree>
    <p:extLst>
      <p:ext uri="{BB962C8B-B14F-4D97-AF65-F5344CB8AC3E}">
        <p14:creationId xmlns:p14="http://schemas.microsoft.com/office/powerpoint/2010/main" val="29427626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up)">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27534"/>
            <a:ext cx="7488832" cy="553998"/>
          </a:xfrm>
          <a:prstGeom prst="rect">
            <a:avLst/>
          </a:prstGeom>
          <a:noFill/>
        </p:spPr>
        <p:txBody>
          <a:bodyPr wrap="square">
            <a:spAutoFit/>
          </a:bodyPr>
          <a:lstStyle/>
          <a:p>
            <a:r>
              <a:rPr lang="it-IT" sz="3000" b="1" dirty="0">
                <a:solidFill>
                  <a:srgbClr val="9E0000"/>
                </a:solidFill>
              </a:rPr>
              <a:t>DÜŞÜNME SÜRECİ</a:t>
            </a:r>
          </a:p>
        </p:txBody>
      </p:sp>
      <p:sp>
        <p:nvSpPr>
          <p:cNvPr id="3" name="Dikdörtgen 2"/>
          <p:cNvSpPr/>
          <p:nvPr/>
        </p:nvSpPr>
        <p:spPr>
          <a:xfrm>
            <a:off x="827584" y="1347614"/>
            <a:ext cx="5472608" cy="2308324"/>
          </a:xfrm>
          <a:prstGeom prst="rect">
            <a:avLst/>
          </a:prstGeom>
        </p:spPr>
        <p:txBody>
          <a:bodyPr wrap="square">
            <a:spAutoFit/>
          </a:bodyPr>
          <a:lstStyle/>
          <a:p>
            <a:r>
              <a:rPr lang="tr-TR" dirty="0"/>
              <a:t>İnsan beyni, sağ ve sol olmak üzere iki yarıküreden oluşur. </a:t>
            </a:r>
            <a:r>
              <a:rPr lang="tr-TR" dirty="0" smtClean="0"/>
              <a:t> Sol </a:t>
            </a:r>
            <a:r>
              <a:rPr lang="tr-TR" dirty="0"/>
              <a:t>beyin yarıküresi, akılcı, mantıklı, analizci ve gerçekçidir. Lineer düşünür, nesneleri listeler, sıralar, ayrıştırır, kategorize eder, düzenler. Matematiksel işlemler yapar, bilinçli ve objektiftir. Sağ beyin yarıküresi, sentez yapma özelliğine sahiptir. Müziksel ve ritmiktir. Renklere, sözsüz iletişime, görsel imajlara, derinlik, koku, boyut ve hareket gibi etkenlere duyarlıdır.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146" y="2673081"/>
            <a:ext cx="2351732" cy="245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34</a:t>
            </a:fld>
            <a:endParaRPr lang="tr-TR"/>
          </a:p>
        </p:txBody>
      </p:sp>
    </p:spTree>
    <p:extLst>
      <p:ext uri="{BB962C8B-B14F-4D97-AF65-F5344CB8AC3E}">
        <p14:creationId xmlns:p14="http://schemas.microsoft.com/office/powerpoint/2010/main" val="12646319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wipe(down)">
                                      <p:cBhvr>
                                        <p:cTn id="30" dur="580">
                                          <p:stCondLst>
                                            <p:cond delay="0"/>
                                          </p:stCondLst>
                                        </p:cTn>
                                        <p:tgtEl>
                                          <p:spTgt spid="1026"/>
                                        </p:tgtEl>
                                      </p:cBhvr>
                                    </p:animEffect>
                                    <p:anim calcmode="lin" valueType="num">
                                      <p:cBhvr>
                                        <p:cTn id="31"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6" dur="26">
                                          <p:stCondLst>
                                            <p:cond delay="650"/>
                                          </p:stCondLst>
                                        </p:cTn>
                                        <p:tgtEl>
                                          <p:spTgt spid="1026"/>
                                        </p:tgtEl>
                                      </p:cBhvr>
                                      <p:to x="100000" y="60000"/>
                                    </p:animScale>
                                    <p:animScale>
                                      <p:cBhvr>
                                        <p:cTn id="37" dur="166" decel="50000">
                                          <p:stCondLst>
                                            <p:cond delay="676"/>
                                          </p:stCondLst>
                                        </p:cTn>
                                        <p:tgtEl>
                                          <p:spTgt spid="1026"/>
                                        </p:tgtEl>
                                      </p:cBhvr>
                                      <p:to x="100000" y="100000"/>
                                    </p:animScale>
                                    <p:animScale>
                                      <p:cBhvr>
                                        <p:cTn id="38" dur="26">
                                          <p:stCondLst>
                                            <p:cond delay="1312"/>
                                          </p:stCondLst>
                                        </p:cTn>
                                        <p:tgtEl>
                                          <p:spTgt spid="1026"/>
                                        </p:tgtEl>
                                      </p:cBhvr>
                                      <p:to x="100000" y="80000"/>
                                    </p:animScale>
                                    <p:animScale>
                                      <p:cBhvr>
                                        <p:cTn id="39" dur="166" decel="50000">
                                          <p:stCondLst>
                                            <p:cond delay="1338"/>
                                          </p:stCondLst>
                                        </p:cTn>
                                        <p:tgtEl>
                                          <p:spTgt spid="1026"/>
                                        </p:tgtEl>
                                      </p:cBhvr>
                                      <p:to x="100000" y="100000"/>
                                    </p:animScale>
                                    <p:animScale>
                                      <p:cBhvr>
                                        <p:cTn id="40" dur="26">
                                          <p:stCondLst>
                                            <p:cond delay="1642"/>
                                          </p:stCondLst>
                                        </p:cTn>
                                        <p:tgtEl>
                                          <p:spTgt spid="1026"/>
                                        </p:tgtEl>
                                      </p:cBhvr>
                                      <p:to x="100000" y="90000"/>
                                    </p:animScale>
                                    <p:animScale>
                                      <p:cBhvr>
                                        <p:cTn id="41" dur="166" decel="50000">
                                          <p:stCondLst>
                                            <p:cond delay="1668"/>
                                          </p:stCondLst>
                                        </p:cTn>
                                        <p:tgtEl>
                                          <p:spTgt spid="1026"/>
                                        </p:tgtEl>
                                      </p:cBhvr>
                                      <p:to x="100000" y="100000"/>
                                    </p:animScale>
                                    <p:animScale>
                                      <p:cBhvr>
                                        <p:cTn id="42" dur="26">
                                          <p:stCondLst>
                                            <p:cond delay="1808"/>
                                          </p:stCondLst>
                                        </p:cTn>
                                        <p:tgtEl>
                                          <p:spTgt spid="1026"/>
                                        </p:tgtEl>
                                      </p:cBhvr>
                                      <p:to x="100000" y="95000"/>
                                    </p:animScale>
                                    <p:animScale>
                                      <p:cBhvr>
                                        <p:cTn id="43"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915566"/>
            <a:ext cx="4320480" cy="379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611560" y="304369"/>
            <a:ext cx="5630709" cy="323165"/>
          </a:xfrm>
          <a:prstGeom prst="rect">
            <a:avLst/>
          </a:prstGeom>
        </p:spPr>
        <p:txBody>
          <a:bodyPr wrap="none">
            <a:spAutoFit/>
          </a:bodyPr>
          <a:lstStyle/>
          <a:p>
            <a:r>
              <a:rPr lang="tr-TR" sz="1500" i="1" dirty="0"/>
              <a:t>A çeyreği: </a:t>
            </a:r>
            <a:r>
              <a:rPr lang="tr-TR" sz="1500" i="1" dirty="0" smtClean="0"/>
              <a:t>analitik,  B </a:t>
            </a:r>
            <a:r>
              <a:rPr lang="tr-TR" sz="1500" i="1" dirty="0"/>
              <a:t>çeyreği: </a:t>
            </a:r>
            <a:r>
              <a:rPr lang="tr-TR" sz="1500" i="1" dirty="0" smtClean="0"/>
              <a:t>planlı,  C </a:t>
            </a:r>
            <a:r>
              <a:rPr lang="tr-TR" sz="1500" i="1" dirty="0"/>
              <a:t>çeyreği: </a:t>
            </a:r>
            <a:r>
              <a:rPr lang="tr-TR" sz="1500" i="1" dirty="0" smtClean="0"/>
              <a:t>hisli  D </a:t>
            </a:r>
            <a:r>
              <a:rPr lang="tr-TR" sz="1500" i="1" dirty="0"/>
              <a:t>çeyreği: sezgisel</a:t>
            </a:r>
            <a:endParaRPr lang="tr-TR" sz="15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t>35</a:t>
            </a:fld>
            <a:endParaRPr lang="tr-TR"/>
          </a:p>
        </p:txBody>
      </p:sp>
    </p:spTree>
    <p:extLst>
      <p:ext uri="{BB962C8B-B14F-4D97-AF65-F5344CB8AC3E}">
        <p14:creationId xmlns:p14="http://schemas.microsoft.com/office/powerpoint/2010/main" val="3234046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27534"/>
            <a:ext cx="7488832" cy="1015663"/>
          </a:xfrm>
          <a:prstGeom prst="rect">
            <a:avLst/>
          </a:prstGeom>
          <a:noFill/>
        </p:spPr>
        <p:txBody>
          <a:bodyPr wrap="square">
            <a:spAutoFit/>
          </a:bodyPr>
          <a:lstStyle/>
          <a:p>
            <a:r>
              <a:rPr lang="it-IT" sz="3000" b="1" dirty="0">
                <a:solidFill>
                  <a:srgbClr val="9E0000"/>
                </a:solidFill>
              </a:rPr>
              <a:t>ÖĞRENCİLERİN ZİHİNSEL GELİŞİMLERİNİN DESTEKLENMESİ</a:t>
            </a:r>
          </a:p>
        </p:txBody>
      </p:sp>
      <p:sp>
        <p:nvSpPr>
          <p:cNvPr id="3" name="Dikdörtgen 2"/>
          <p:cNvSpPr/>
          <p:nvPr/>
        </p:nvSpPr>
        <p:spPr>
          <a:xfrm>
            <a:off x="827584" y="2253481"/>
            <a:ext cx="7416824" cy="1661993"/>
          </a:xfrm>
          <a:prstGeom prst="rect">
            <a:avLst/>
          </a:prstGeom>
        </p:spPr>
        <p:txBody>
          <a:bodyPr wrap="square">
            <a:spAutoFit/>
          </a:bodyPr>
          <a:lstStyle/>
          <a:p>
            <a:pPr>
              <a:spcBef>
                <a:spcPts val="1200"/>
              </a:spcBef>
            </a:pPr>
            <a:r>
              <a:rPr lang="tr-TR" i="1" dirty="0"/>
              <a:t>İlk aşama: </a:t>
            </a:r>
            <a:r>
              <a:rPr lang="tr-TR" i="1" dirty="0" smtClean="0"/>
              <a:t>Tek </a:t>
            </a:r>
            <a:r>
              <a:rPr lang="tr-TR" i="1" dirty="0"/>
              <a:t>doğru cevap olduğu düşünülür</a:t>
            </a:r>
            <a:r>
              <a:rPr lang="tr-TR" i="1" dirty="0" smtClean="0"/>
              <a:t>.</a:t>
            </a:r>
            <a:r>
              <a:rPr lang="tr-TR" i="1" dirty="0"/>
              <a:t> </a:t>
            </a:r>
            <a:endParaRPr lang="tr-TR" i="1" dirty="0" smtClean="0"/>
          </a:p>
          <a:p>
            <a:pPr>
              <a:spcBef>
                <a:spcPts val="1200"/>
              </a:spcBef>
            </a:pPr>
            <a:r>
              <a:rPr lang="tr-TR" i="1" dirty="0" smtClean="0"/>
              <a:t>İkinci aşama: Kesin </a:t>
            </a:r>
            <a:r>
              <a:rPr lang="tr-TR" i="1" dirty="0"/>
              <a:t>cevaplar olmayabilir</a:t>
            </a:r>
            <a:r>
              <a:rPr lang="tr-TR" i="1" dirty="0" smtClean="0"/>
              <a:t>.</a:t>
            </a:r>
          </a:p>
          <a:p>
            <a:pPr>
              <a:spcBef>
                <a:spcPts val="1200"/>
              </a:spcBef>
            </a:pPr>
            <a:r>
              <a:rPr lang="tr-TR" i="1" dirty="0"/>
              <a:t>Üçüncü </a:t>
            </a:r>
            <a:r>
              <a:rPr lang="tr-TR" i="1" dirty="0" smtClean="0"/>
              <a:t>aşama: Bilgi </a:t>
            </a:r>
            <a:r>
              <a:rPr lang="tr-TR" i="1" dirty="0"/>
              <a:t>bağlamsal ve durumsal özellik gösterir.</a:t>
            </a:r>
            <a:endParaRPr lang="tr-TR" dirty="0"/>
          </a:p>
          <a:p>
            <a:pPr>
              <a:spcBef>
                <a:spcPts val="1200"/>
              </a:spcBef>
            </a:pPr>
            <a:r>
              <a:rPr lang="tr-TR" i="1" dirty="0"/>
              <a:t>Dördüncü </a:t>
            </a:r>
            <a:r>
              <a:rPr lang="tr-TR" i="1" dirty="0" smtClean="0"/>
              <a:t>aşama: Kişisel </a:t>
            </a:r>
            <a:r>
              <a:rPr lang="tr-TR" i="1" dirty="0"/>
              <a:t>görüş ve bakış açıları oluşur</a:t>
            </a:r>
            <a:r>
              <a:rPr lang="tr-TR" i="1" dirty="0" smtClean="0"/>
              <a:t>.</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36</a:t>
            </a:fld>
            <a:endParaRPr lang="tr-TR"/>
          </a:p>
        </p:txBody>
      </p:sp>
    </p:spTree>
    <p:extLst>
      <p:ext uri="{BB962C8B-B14F-4D97-AF65-F5344CB8AC3E}">
        <p14:creationId xmlns:p14="http://schemas.microsoft.com/office/powerpoint/2010/main" val="31385044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25903" y="1131590"/>
            <a:ext cx="3506474" cy="938719"/>
          </a:xfrm>
          <a:prstGeom prst="rect">
            <a:avLst/>
          </a:prstGeom>
        </p:spPr>
        <p:txBody>
          <a:bodyPr wrap="none">
            <a:spAutoFit/>
          </a:bodyPr>
          <a:lstStyle/>
          <a:p>
            <a:pPr algn="ctr"/>
            <a:r>
              <a:rPr lang="tr-TR" sz="5500" b="1" dirty="0" smtClean="0">
                <a:solidFill>
                  <a:srgbClr val="9E0000"/>
                </a:solidFill>
              </a:rPr>
              <a:t>BÖLÜM 7-3</a:t>
            </a:r>
            <a:endParaRPr lang="tr-TR" sz="5500" dirty="0">
              <a:solidFill>
                <a:srgbClr val="9E0000"/>
              </a:solidFill>
            </a:endParaRPr>
          </a:p>
        </p:txBody>
      </p:sp>
      <p:cxnSp>
        <p:nvCxnSpPr>
          <p:cNvPr id="3" name="Düz Bağlayıcı 2"/>
          <p:cNvCxnSpPr/>
          <p:nvPr/>
        </p:nvCxnSpPr>
        <p:spPr>
          <a:xfrm>
            <a:off x="899592" y="2142317"/>
            <a:ext cx="7776864" cy="0"/>
          </a:xfrm>
          <a:prstGeom prst="line">
            <a:avLst/>
          </a:prstGeom>
          <a:ln w="12700"/>
        </p:spPr>
        <p:style>
          <a:lnRef idx="2">
            <a:schemeClr val="dk1"/>
          </a:lnRef>
          <a:fillRef idx="0">
            <a:schemeClr val="dk1"/>
          </a:fillRef>
          <a:effectRef idx="1">
            <a:schemeClr val="dk1"/>
          </a:effectRef>
          <a:fontRef idx="minor">
            <a:schemeClr val="tx1"/>
          </a:fontRef>
        </p:style>
      </p:cxnSp>
      <p:sp>
        <p:nvSpPr>
          <p:cNvPr id="4" name="Dikdörtgen 3"/>
          <p:cNvSpPr/>
          <p:nvPr/>
        </p:nvSpPr>
        <p:spPr>
          <a:xfrm>
            <a:off x="953101" y="2286333"/>
            <a:ext cx="7735451" cy="2631490"/>
          </a:xfrm>
          <a:prstGeom prst="rect">
            <a:avLst/>
          </a:prstGeom>
        </p:spPr>
        <p:txBody>
          <a:bodyPr wrap="none">
            <a:spAutoFit/>
          </a:bodyPr>
          <a:lstStyle/>
          <a:p>
            <a:pPr algn="ctr"/>
            <a:r>
              <a:rPr lang="tr-TR" sz="5500" b="1" dirty="0"/>
              <a:t>ÖĞRENME STİLLERİ VE </a:t>
            </a:r>
            <a:r>
              <a:rPr lang="tr-TR" sz="5500" b="1" dirty="0" smtClean="0"/>
              <a:t/>
            </a:r>
            <a:br>
              <a:rPr lang="tr-TR" sz="5500" b="1" dirty="0" smtClean="0"/>
            </a:br>
            <a:r>
              <a:rPr lang="tr-TR" sz="5500" b="1" dirty="0" smtClean="0"/>
              <a:t>ÇAĞDAŞ </a:t>
            </a:r>
            <a:br>
              <a:rPr lang="tr-TR" sz="5500" b="1" dirty="0" smtClean="0"/>
            </a:br>
            <a:r>
              <a:rPr lang="tr-TR" sz="5500" b="1" dirty="0" smtClean="0"/>
              <a:t>ÖĞRENME </a:t>
            </a:r>
            <a:r>
              <a:rPr lang="tr-TR" sz="5500" b="1" dirty="0"/>
              <a:t>YAKLAŞIMLARI</a:t>
            </a:r>
            <a:endParaRPr lang="tr-TR" sz="5500" dirty="0"/>
          </a:p>
        </p:txBody>
      </p:sp>
      <p:sp>
        <p:nvSpPr>
          <p:cNvPr id="5" name="Slayt Numarası Yer Tutucusu 4"/>
          <p:cNvSpPr>
            <a:spLocks noGrp="1"/>
          </p:cNvSpPr>
          <p:nvPr>
            <p:ph type="sldNum" sz="quarter" idx="12"/>
          </p:nvPr>
        </p:nvSpPr>
        <p:spPr/>
        <p:txBody>
          <a:bodyPr/>
          <a:lstStyle/>
          <a:p>
            <a:fld id="{F302176B-0E47-46AC-8F43-DAB4B8A37D06}" type="slidenum">
              <a:rPr lang="tr-TR" smtClean="0"/>
              <a:t>37</a:t>
            </a:fld>
            <a:endParaRPr lang="tr-TR"/>
          </a:p>
        </p:txBody>
      </p:sp>
    </p:spTree>
    <p:extLst>
      <p:ext uri="{BB962C8B-B14F-4D97-AF65-F5344CB8AC3E}">
        <p14:creationId xmlns:p14="http://schemas.microsoft.com/office/powerpoint/2010/main" val="15005527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608" y="627534"/>
            <a:ext cx="7488832" cy="630942"/>
          </a:xfrm>
          <a:prstGeom prst="rect">
            <a:avLst/>
          </a:prstGeom>
          <a:solidFill>
            <a:schemeClr val="accent1">
              <a:lumMod val="40000"/>
              <a:lumOff val="60000"/>
            </a:schemeClr>
          </a:solidFill>
        </p:spPr>
        <p:txBody>
          <a:bodyPr wrap="square">
            <a:spAutoFit/>
          </a:bodyPr>
          <a:lstStyle/>
          <a:p>
            <a:pPr algn="ctr"/>
            <a:r>
              <a:rPr lang="tr-TR" sz="3500" b="1" dirty="0">
                <a:solidFill>
                  <a:srgbClr val="9E0000"/>
                </a:solidFill>
              </a:rPr>
              <a:t>Amaçlarımız</a:t>
            </a:r>
            <a:endParaRPr lang="tr-TR" sz="3500" dirty="0">
              <a:solidFill>
                <a:srgbClr val="9E0000"/>
              </a:solidFill>
            </a:endParaRPr>
          </a:p>
        </p:txBody>
      </p:sp>
      <p:sp>
        <p:nvSpPr>
          <p:cNvPr id="3" name="Dikdörtgen 2"/>
          <p:cNvSpPr/>
          <p:nvPr/>
        </p:nvSpPr>
        <p:spPr>
          <a:xfrm>
            <a:off x="1026787" y="1995686"/>
            <a:ext cx="7488832" cy="646331"/>
          </a:xfrm>
          <a:prstGeom prst="rect">
            <a:avLst/>
          </a:prstGeom>
        </p:spPr>
        <p:txBody>
          <a:bodyPr wrap="square">
            <a:spAutoFit/>
          </a:bodyPr>
          <a:lstStyle/>
          <a:p>
            <a:pPr algn="ctr"/>
            <a:r>
              <a:rPr lang="tr-TR" dirty="0" smtClean="0"/>
              <a:t>Bu </a:t>
            </a:r>
            <a:r>
              <a:rPr lang="tr-TR" dirty="0"/>
              <a:t>bölümde, öğrenme stilleri tanımlanmış, Çoklu Zeka Kuramı, Tam Öğrenme ve </a:t>
            </a:r>
            <a:r>
              <a:rPr lang="tr-TR" dirty="0" err="1"/>
              <a:t>Yapılandırmacı</a:t>
            </a:r>
            <a:r>
              <a:rPr lang="tr-TR" dirty="0"/>
              <a:t> Yaklaşım gibi bazı çağdaş öğrenme yaklaşımları tanıtılmıştır..</a:t>
            </a:r>
          </a:p>
        </p:txBody>
      </p:sp>
      <p:sp>
        <p:nvSpPr>
          <p:cNvPr id="4" name="Slayt Numarası Yer Tutucusu 3"/>
          <p:cNvSpPr>
            <a:spLocks noGrp="1"/>
          </p:cNvSpPr>
          <p:nvPr>
            <p:ph type="sldNum" sz="quarter" idx="12"/>
          </p:nvPr>
        </p:nvSpPr>
        <p:spPr/>
        <p:txBody>
          <a:bodyPr/>
          <a:lstStyle/>
          <a:p>
            <a:fld id="{F302176B-0E47-46AC-8F43-DAB4B8A37D06}" type="slidenum">
              <a:rPr lang="tr-TR" smtClean="0"/>
              <a:t>38</a:t>
            </a:fld>
            <a:endParaRPr lang="tr-TR"/>
          </a:p>
        </p:txBody>
      </p:sp>
    </p:spTree>
    <p:extLst>
      <p:ext uri="{BB962C8B-B14F-4D97-AF65-F5344CB8AC3E}">
        <p14:creationId xmlns:p14="http://schemas.microsoft.com/office/powerpoint/2010/main" val="41055492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627534"/>
            <a:ext cx="7488832" cy="553998"/>
          </a:xfrm>
          <a:prstGeom prst="rect">
            <a:avLst/>
          </a:prstGeom>
          <a:noFill/>
        </p:spPr>
        <p:txBody>
          <a:bodyPr wrap="square">
            <a:spAutoFit/>
          </a:bodyPr>
          <a:lstStyle/>
          <a:p>
            <a:r>
              <a:rPr lang="it-IT" sz="3000" b="1" dirty="0">
                <a:solidFill>
                  <a:srgbClr val="9E0000"/>
                </a:solidFill>
              </a:rPr>
              <a:t>ÖĞRENME STİLLERİ</a:t>
            </a:r>
          </a:p>
        </p:txBody>
      </p:sp>
      <p:sp>
        <p:nvSpPr>
          <p:cNvPr id="4" name="Dikdörtgen 3"/>
          <p:cNvSpPr/>
          <p:nvPr/>
        </p:nvSpPr>
        <p:spPr>
          <a:xfrm>
            <a:off x="971600" y="1775594"/>
            <a:ext cx="7632848" cy="2308324"/>
          </a:xfrm>
          <a:prstGeom prst="rect">
            <a:avLst/>
          </a:prstGeom>
        </p:spPr>
        <p:txBody>
          <a:bodyPr wrap="square">
            <a:spAutoFit/>
          </a:bodyPr>
          <a:lstStyle/>
          <a:p>
            <a:pPr algn="ctr"/>
            <a:r>
              <a:rPr lang="tr-TR" dirty="0"/>
              <a:t>Öğrencilerin öğrenme stillerinin belirlenmesi, üç nedenden dolayı önemlidir: Birincisi, öğrencilerin öğrenme stillerinin belirlenmesi, öğrenciler arasında gözlenen bireysel farklılıkların anlamlandırılmasını ve anlaşılmasını kolaylaştırabilir. İkincisi, öğrenme stillerinin belirlenmesi sonucunda, öğretim sürecinde farklı yeteneklere sahip öğrenciler için uygun öğretim stratejileri kullanılabilir. Üçüncüsü ise, farklı öğrenme stillerinin varlığının bilinmesi, öğrencilerin bu öğrenme stillerine ilişkin bilgilerini </a:t>
            </a:r>
            <a:r>
              <a:rPr lang="tr-TR" dirty="0" smtClean="0"/>
              <a:t/>
            </a:r>
            <a:br>
              <a:rPr lang="tr-TR" dirty="0" smtClean="0"/>
            </a:br>
            <a:r>
              <a:rPr lang="tr-TR" dirty="0" smtClean="0"/>
              <a:t>artırmalarına </a:t>
            </a:r>
            <a:r>
              <a:rPr lang="tr-TR" dirty="0"/>
              <a:t>yardımcı olabilir.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39</a:t>
            </a:fld>
            <a:endParaRPr lang="tr-TR"/>
          </a:p>
        </p:txBody>
      </p:sp>
    </p:spTree>
    <p:extLst>
      <p:ext uri="{BB962C8B-B14F-4D97-AF65-F5344CB8AC3E}">
        <p14:creationId xmlns:p14="http://schemas.microsoft.com/office/powerpoint/2010/main" val="4150600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25903" y="1504111"/>
            <a:ext cx="3506474" cy="938719"/>
          </a:xfrm>
          <a:prstGeom prst="rect">
            <a:avLst/>
          </a:prstGeom>
        </p:spPr>
        <p:txBody>
          <a:bodyPr wrap="none">
            <a:spAutoFit/>
          </a:bodyPr>
          <a:lstStyle/>
          <a:p>
            <a:pPr algn="ctr"/>
            <a:r>
              <a:rPr lang="tr-TR" sz="5500" b="1" dirty="0" smtClean="0">
                <a:solidFill>
                  <a:srgbClr val="9E0000"/>
                </a:solidFill>
              </a:rPr>
              <a:t>BÖLÜM 7-1</a:t>
            </a:r>
            <a:endParaRPr lang="tr-TR" sz="5500" dirty="0">
              <a:solidFill>
                <a:srgbClr val="9E0000"/>
              </a:solidFill>
            </a:endParaRPr>
          </a:p>
        </p:txBody>
      </p:sp>
      <p:cxnSp>
        <p:nvCxnSpPr>
          <p:cNvPr id="5" name="Düz Bağlayıcı 4"/>
          <p:cNvCxnSpPr/>
          <p:nvPr/>
        </p:nvCxnSpPr>
        <p:spPr>
          <a:xfrm>
            <a:off x="899592" y="2514838"/>
            <a:ext cx="7776864" cy="0"/>
          </a:xfrm>
          <a:prstGeom prst="line">
            <a:avLst/>
          </a:prstGeom>
          <a:ln w="12700"/>
        </p:spPr>
        <p:style>
          <a:lnRef idx="2">
            <a:schemeClr val="dk1"/>
          </a:lnRef>
          <a:fillRef idx="0">
            <a:schemeClr val="dk1"/>
          </a:fillRef>
          <a:effectRef idx="1">
            <a:schemeClr val="dk1"/>
          </a:effectRef>
          <a:fontRef idx="minor">
            <a:schemeClr val="tx1"/>
          </a:fontRef>
        </p:style>
      </p:cxnSp>
      <p:sp>
        <p:nvSpPr>
          <p:cNvPr id="6" name="Dikdörtgen 5"/>
          <p:cNvSpPr/>
          <p:nvPr/>
        </p:nvSpPr>
        <p:spPr>
          <a:xfrm>
            <a:off x="2058243" y="2658854"/>
            <a:ext cx="5525167" cy="1785104"/>
          </a:xfrm>
          <a:prstGeom prst="rect">
            <a:avLst/>
          </a:prstGeom>
        </p:spPr>
        <p:txBody>
          <a:bodyPr wrap="none">
            <a:spAutoFit/>
          </a:bodyPr>
          <a:lstStyle/>
          <a:p>
            <a:pPr algn="ctr"/>
            <a:r>
              <a:rPr lang="tr-TR" sz="5500" b="1" dirty="0"/>
              <a:t>ÖĞRETME </a:t>
            </a:r>
            <a:r>
              <a:rPr lang="tr-TR" sz="5500" b="1" dirty="0" smtClean="0"/>
              <a:t/>
            </a:r>
            <a:br>
              <a:rPr lang="tr-TR" sz="5500" b="1" dirty="0" smtClean="0"/>
            </a:br>
            <a:r>
              <a:rPr lang="tr-TR" sz="5500" b="1" dirty="0" smtClean="0"/>
              <a:t>ÖĞRENME </a:t>
            </a:r>
            <a:r>
              <a:rPr lang="tr-TR" sz="5500" b="1" dirty="0"/>
              <a:t>SÜRECİ</a:t>
            </a:r>
            <a:endParaRPr lang="tr-TR" sz="55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4</a:t>
            </a:fld>
            <a:endParaRPr lang="tr-TR"/>
          </a:p>
        </p:txBody>
      </p:sp>
    </p:spTree>
    <p:extLst>
      <p:ext uri="{BB962C8B-B14F-4D97-AF65-F5344CB8AC3E}">
        <p14:creationId xmlns:p14="http://schemas.microsoft.com/office/powerpoint/2010/main" val="47492342"/>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805791"/>
            <a:ext cx="7632848" cy="2062103"/>
          </a:xfrm>
          <a:prstGeom prst="rect">
            <a:avLst/>
          </a:prstGeom>
        </p:spPr>
        <p:txBody>
          <a:bodyPr wrap="square">
            <a:spAutoFit/>
          </a:bodyPr>
          <a:lstStyle/>
          <a:p>
            <a:r>
              <a:rPr lang="tr-TR" dirty="0"/>
              <a:t>Yapılan araştırmalar sonucunda, öğrenme stillerine ilişkin çeşitli modeller, </a:t>
            </a:r>
            <a:r>
              <a:rPr lang="tr-TR" dirty="0" smtClean="0"/>
              <a:t/>
            </a:r>
            <a:br>
              <a:rPr lang="tr-TR" dirty="0" smtClean="0"/>
            </a:br>
            <a:r>
              <a:rPr lang="tr-TR" dirty="0" smtClean="0"/>
              <a:t>dört </a:t>
            </a:r>
            <a:r>
              <a:rPr lang="tr-TR" dirty="0"/>
              <a:t>genel başlık altında toplanmıştır </a:t>
            </a:r>
            <a:r>
              <a:rPr lang="tr-TR" dirty="0" smtClean="0"/>
              <a:t>(</a:t>
            </a:r>
            <a:r>
              <a:rPr lang="tr-TR" dirty="0" err="1"/>
              <a:t>Davis</a:t>
            </a:r>
            <a:r>
              <a:rPr lang="tr-TR" dirty="0"/>
              <a:t>, 2001): </a:t>
            </a:r>
            <a:endParaRPr lang="tr-TR" dirty="0" smtClean="0"/>
          </a:p>
          <a:p>
            <a:pPr marL="342900" indent="-342900">
              <a:spcBef>
                <a:spcPts val="600"/>
              </a:spcBef>
              <a:buAutoNum type="arabicParenR"/>
            </a:pPr>
            <a:r>
              <a:rPr lang="tr-TR" dirty="0" smtClean="0"/>
              <a:t>Kişilik </a:t>
            </a:r>
            <a:r>
              <a:rPr lang="tr-TR" dirty="0"/>
              <a:t>modelleri, </a:t>
            </a:r>
            <a:endParaRPr lang="tr-TR" dirty="0" smtClean="0"/>
          </a:p>
          <a:p>
            <a:pPr marL="342900" indent="-342900">
              <a:spcBef>
                <a:spcPts val="600"/>
              </a:spcBef>
              <a:buAutoNum type="arabicParenR"/>
            </a:pPr>
            <a:r>
              <a:rPr lang="tr-TR" dirty="0" smtClean="0"/>
              <a:t>Bilgi-işlem </a:t>
            </a:r>
            <a:r>
              <a:rPr lang="tr-TR" dirty="0"/>
              <a:t>modelleri, </a:t>
            </a:r>
            <a:endParaRPr lang="tr-TR" dirty="0" smtClean="0"/>
          </a:p>
          <a:p>
            <a:pPr marL="342900" indent="-342900">
              <a:spcBef>
                <a:spcPts val="600"/>
              </a:spcBef>
              <a:buAutoNum type="arabicParenR"/>
            </a:pPr>
            <a:r>
              <a:rPr lang="tr-TR" dirty="0" smtClean="0"/>
              <a:t>Sosyal-etkileşim </a:t>
            </a:r>
            <a:r>
              <a:rPr lang="tr-TR" dirty="0"/>
              <a:t>modelleri ve </a:t>
            </a:r>
            <a:endParaRPr lang="tr-TR" dirty="0" smtClean="0"/>
          </a:p>
          <a:p>
            <a:pPr marL="342900" indent="-342900">
              <a:spcBef>
                <a:spcPts val="600"/>
              </a:spcBef>
              <a:buAutoNum type="arabicParenR"/>
            </a:pPr>
            <a:r>
              <a:rPr lang="tr-TR" dirty="0" err="1" smtClean="0"/>
              <a:t>Öğretimsel</a:t>
            </a:r>
            <a:r>
              <a:rPr lang="tr-TR" dirty="0" smtClean="0"/>
              <a:t> </a:t>
            </a:r>
            <a:r>
              <a:rPr lang="tr-TR" dirty="0"/>
              <a:t>tercih modelleri.</a:t>
            </a:r>
          </a:p>
        </p:txBody>
      </p:sp>
      <p:sp>
        <p:nvSpPr>
          <p:cNvPr id="3" name="Dikdörtgen 2"/>
          <p:cNvSpPr/>
          <p:nvPr/>
        </p:nvSpPr>
        <p:spPr>
          <a:xfrm>
            <a:off x="611560" y="627534"/>
            <a:ext cx="7488832" cy="553998"/>
          </a:xfrm>
          <a:prstGeom prst="rect">
            <a:avLst/>
          </a:prstGeom>
          <a:noFill/>
        </p:spPr>
        <p:txBody>
          <a:bodyPr wrap="square">
            <a:spAutoFit/>
          </a:bodyPr>
          <a:lstStyle/>
          <a:p>
            <a:r>
              <a:rPr lang="it-IT" sz="3000" b="1" dirty="0">
                <a:solidFill>
                  <a:srgbClr val="9E0000"/>
                </a:solidFill>
              </a:rPr>
              <a:t>ÖĞRENME STİLLERİ</a:t>
            </a:r>
          </a:p>
        </p:txBody>
      </p:sp>
      <p:sp>
        <p:nvSpPr>
          <p:cNvPr id="4" name="Slayt Numarası Yer Tutucusu 3"/>
          <p:cNvSpPr>
            <a:spLocks noGrp="1"/>
          </p:cNvSpPr>
          <p:nvPr>
            <p:ph type="sldNum" sz="quarter" idx="12"/>
          </p:nvPr>
        </p:nvSpPr>
        <p:spPr/>
        <p:txBody>
          <a:bodyPr/>
          <a:lstStyle/>
          <a:p>
            <a:fld id="{F302176B-0E47-46AC-8F43-DAB4B8A37D06}" type="slidenum">
              <a:rPr lang="tr-TR" smtClean="0"/>
              <a:t>40</a:t>
            </a:fld>
            <a:endParaRPr lang="tr-TR"/>
          </a:p>
        </p:txBody>
      </p:sp>
    </p:spTree>
    <p:extLst>
      <p:ext uri="{BB962C8B-B14F-4D97-AF65-F5344CB8AC3E}">
        <p14:creationId xmlns:p14="http://schemas.microsoft.com/office/powerpoint/2010/main" val="24795428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left)">
                                      <p:cBhvr>
                                        <p:cTn id="18" dur="500"/>
                                        <p:tgtEl>
                                          <p:spTgt spid="2">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left)">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468978"/>
            <a:ext cx="7776864" cy="3046988"/>
          </a:xfrm>
          <a:prstGeom prst="rect">
            <a:avLst/>
          </a:prstGeom>
        </p:spPr>
        <p:txBody>
          <a:bodyPr wrap="square">
            <a:spAutoFit/>
          </a:bodyPr>
          <a:lstStyle/>
          <a:p>
            <a:r>
              <a:rPr lang="tr-TR" dirty="0" err="1"/>
              <a:t>Öğretimsel</a:t>
            </a:r>
            <a:r>
              <a:rPr lang="tr-TR" dirty="0"/>
              <a:t> tercih modelleri ise, öğrenmenin gerçekleştiği araçlara-ortamlara odaklanır (örneğin, dinleyerek, okuyarak ya da doğrudan deneyerek öğrenme). Burada, bu öğrenme stillerine ilişkin modellerin daha fazla ayrıntısına girmeye gerek duyulmamıştır. Çünkü, öğrenme stillerine ilişkin genel bir sentezin sunulması ve literatürde daha fazla dikkat çeken üç farklı öğrenme stilleri modelinin ele alınması daha uygun olacaktır. Bu üç öğrenme stili modeli şunlardır</a:t>
            </a:r>
            <a:r>
              <a:rPr lang="tr-TR" dirty="0" smtClean="0"/>
              <a:t>:</a:t>
            </a:r>
          </a:p>
          <a:p>
            <a:pPr>
              <a:spcBef>
                <a:spcPts val="1200"/>
              </a:spcBef>
            </a:pPr>
            <a:r>
              <a:rPr lang="tr-TR" dirty="0"/>
              <a:t>1. </a:t>
            </a:r>
            <a:r>
              <a:rPr lang="tr-TR" dirty="0" err="1"/>
              <a:t>Witkin’in</a:t>
            </a:r>
            <a:r>
              <a:rPr lang="tr-TR" dirty="0"/>
              <a:t> Alan Bağımsızlığı ve Alan Duyarlılığı (Kişilik Modeli),</a:t>
            </a:r>
          </a:p>
          <a:p>
            <a:pPr>
              <a:spcBef>
                <a:spcPts val="1200"/>
              </a:spcBef>
            </a:pPr>
            <a:r>
              <a:rPr lang="tr-TR" dirty="0"/>
              <a:t>2. </a:t>
            </a:r>
            <a:r>
              <a:rPr lang="tr-TR" dirty="0" err="1"/>
              <a:t>McCarthy’nin</a:t>
            </a:r>
            <a:r>
              <a:rPr lang="tr-TR" dirty="0"/>
              <a:t> 4MAT Öğretim Sistemi (Bilgi-İşlem Modeli), </a:t>
            </a:r>
          </a:p>
          <a:p>
            <a:pPr>
              <a:spcBef>
                <a:spcPts val="1200"/>
              </a:spcBef>
            </a:pPr>
            <a:r>
              <a:rPr lang="tr-TR" dirty="0"/>
              <a:t>3. </a:t>
            </a:r>
            <a:r>
              <a:rPr lang="tr-TR" dirty="0" err="1"/>
              <a:t>Kolb’un</a:t>
            </a:r>
            <a:r>
              <a:rPr lang="tr-TR" dirty="0"/>
              <a:t> Öğrenme Döngüsü (Bilgi-İşlem Modeli). </a:t>
            </a:r>
          </a:p>
        </p:txBody>
      </p:sp>
      <p:sp>
        <p:nvSpPr>
          <p:cNvPr id="3" name="Dikdörtgen 2"/>
          <p:cNvSpPr/>
          <p:nvPr/>
        </p:nvSpPr>
        <p:spPr>
          <a:xfrm>
            <a:off x="611560" y="627534"/>
            <a:ext cx="7488832" cy="553998"/>
          </a:xfrm>
          <a:prstGeom prst="rect">
            <a:avLst/>
          </a:prstGeom>
          <a:noFill/>
        </p:spPr>
        <p:txBody>
          <a:bodyPr wrap="square">
            <a:spAutoFit/>
          </a:bodyPr>
          <a:lstStyle/>
          <a:p>
            <a:r>
              <a:rPr lang="it-IT" sz="3000" b="1" dirty="0">
                <a:solidFill>
                  <a:srgbClr val="9E0000"/>
                </a:solidFill>
              </a:rPr>
              <a:t>ÖĞRENME STİLLERİ</a:t>
            </a:r>
          </a:p>
        </p:txBody>
      </p:sp>
      <p:sp>
        <p:nvSpPr>
          <p:cNvPr id="4" name="Slayt Numarası Yer Tutucusu 3"/>
          <p:cNvSpPr>
            <a:spLocks noGrp="1"/>
          </p:cNvSpPr>
          <p:nvPr>
            <p:ph type="sldNum" sz="quarter" idx="12"/>
          </p:nvPr>
        </p:nvSpPr>
        <p:spPr/>
        <p:txBody>
          <a:bodyPr/>
          <a:lstStyle/>
          <a:p>
            <a:fld id="{F302176B-0E47-46AC-8F43-DAB4B8A37D06}" type="slidenum">
              <a:rPr lang="tr-TR" smtClean="0"/>
              <a:t>41</a:t>
            </a:fld>
            <a:endParaRPr lang="tr-TR"/>
          </a:p>
        </p:txBody>
      </p:sp>
    </p:spTree>
    <p:extLst>
      <p:ext uri="{BB962C8B-B14F-4D97-AF65-F5344CB8AC3E}">
        <p14:creationId xmlns:p14="http://schemas.microsoft.com/office/powerpoint/2010/main" val="40587471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left)">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267494"/>
            <a:ext cx="2240550" cy="369332"/>
          </a:xfrm>
          <a:prstGeom prst="rect">
            <a:avLst/>
          </a:prstGeom>
        </p:spPr>
        <p:txBody>
          <a:bodyPr wrap="none">
            <a:spAutoFit/>
          </a:bodyPr>
          <a:lstStyle/>
          <a:p>
            <a:r>
              <a:rPr lang="tr-TR" dirty="0" err="1"/>
              <a:t>Kolb</a:t>
            </a:r>
            <a:r>
              <a:rPr lang="tr-TR" dirty="0"/>
              <a:t> Öğrenme Modeli</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212" y="843558"/>
            <a:ext cx="7426220" cy="388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42</a:t>
            </a:fld>
            <a:endParaRPr lang="tr-TR"/>
          </a:p>
        </p:txBody>
      </p:sp>
    </p:spTree>
    <p:extLst>
      <p:ext uri="{BB962C8B-B14F-4D97-AF65-F5344CB8AC3E}">
        <p14:creationId xmlns:p14="http://schemas.microsoft.com/office/powerpoint/2010/main" val="2341032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1000" fill="hold"/>
                                        <p:tgtEl>
                                          <p:spTgt spid="3074"/>
                                        </p:tgtEl>
                                        <p:attrNameLst>
                                          <p:attrName>ppt_w</p:attrName>
                                        </p:attrNameLst>
                                      </p:cBhvr>
                                      <p:tavLst>
                                        <p:tav tm="0">
                                          <p:val>
                                            <p:fltVal val="0"/>
                                          </p:val>
                                        </p:tav>
                                        <p:tav tm="100000">
                                          <p:val>
                                            <p:strVal val="#ppt_w"/>
                                          </p:val>
                                        </p:tav>
                                      </p:tavLst>
                                    </p:anim>
                                    <p:anim calcmode="lin" valueType="num">
                                      <p:cBhvr>
                                        <p:cTn id="13" dur="1000" fill="hold"/>
                                        <p:tgtEl>
                                          <p:spTgt spid="3074"/>
                                        </p:tgtEl>
                                        <p:attrNameLst>
                                          <p:attrName>ppt_h</p:attrName>
                                        </p:attrNameLst>
                                      </p:cBhvr>
                                      <p:tavLst>
                                        <p:tav tm="0">
                                          <p:val>
                                            <p:fltVal val="0"/>
                                          </p:val>
                                        </p:tav>
                                        <p:tav tm="100000">
                                          <p:val>
                                            <p:strVal val="#ppt_h"/>
                                          </p:val>
                                        </p:tav>
                                      </p:tavLst>
                                    </p:anim>
                                    <p:anim calcmode="lin" valueType="num">
                                      <p:cBhvr>
                                        <p:cTn id="14" dur="1000" fill="hold"/>
                                        <p:tgtEl>
                                          <p:spTgt spid="3074"/>
                                        </p:tgtEl>
                                        <p:attrNameLst>
                                          <p:attrName>style.rotation</p:attrName>
                                        </p:attrNameLst>
                                      </p:cBhvr>
                                      <p:tavLst>
                                        <p:tav tm="0">
                                          <p:val>
                                            <p:fltVal val="90"/>
                                          </p:val>
                                        </p:tav>
                                        <p:tav tm="100000">
                                          <p:val>
                                            <p:fltVal val="0"/>
                                          </p:val>
                                        </p:tav>
                                      </p:tavLst>
                                    </p:anim>
                                    <p:animEffect transition="in" filter="fade">
                                      <p:cBhvr>
                                        <p:cTn id="15"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55576" y="267494"/>
            <a:ext cx="5224251" cy="369332"/>
          </a:xfrm>
          <a:prstGeom prst="rect">
            <a:avLst/>
          </a:prstGeom>
        </p:spPr>
        <p:txBody>
          <a:bodyPr wrap="none">
            <a:spAutoFit/>
          </a:bodyPr>
          <a:lstStyle/>
          <a:p>
            <a:r>
              <a:rPr lang="tr-TR" dirty="0"/>
              <a:t>Öğrenme Stilleri ve Öğrenme Döngüsündeki Aşamalar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0" y="1737084"/>
            <a:ext cx="8168860" cy="16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43</a:t>
            </a:fld>
            <a:endParaRPr lang="tr-TR"/>
          </a:p>
        </p:txBody>
      </p:sp>
    </p:spTree>
    <p:extLst>
      <p:ext uri="{BB962C8B-B14F-4D97-AF65-F5344CB8AC3E}">
        <p14:creationId xmlns:p14="http://schemas.microsoft.com/office/powerpoint/2010/main" val="431166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098"/>
                                        </p:tgtEl>
                                      </p:cBhvr>
                                    </p:animEffect>
                                    <p:animScale>
                                      <p:cBhvr>
                                        <p:cTn id="12" dur="250" autoRev="1" fill="hold"/>
                                        <p:tgtEl>
                                          <p:spTgt spid="40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627534"/>
            <a:ext cx="7488832" cy="553998"/>
          </a:xfrm>
          <a:prstGeom prst="rect">
            <a:avLst/>
          </a:prstGeom>
          <a:noFill/>
        </p:spPr>
        <p:txBody>
          <a:bodyPr wrap="square">
            <a:spAutoFit/>
          </a:bodyPr>
          <a:lstStyle/>
          <a:p>
            <a:r>
              <a:rPr lang="it-IT" sz="3000" b="1" dirty="0">
                <a:solidFill>
                  <a:srgbClr val="9E0000"/>
                </a:solidFill>
              </a:rPr>
              <a:t>ÇOKLU ZEKA KURAMI</a:t>
            </a:r>
          </a:p>
        </p:txBody>
      </p:sp>
      <p:sp>
        <p:nvSpPr>
          <p:cNvPr id="4" name="Dikdörtgen 3"/>
          <p:cNvSpPr/>
          <p:nvPr/>
        </p:nvSpPr>
        <p:spPr>
          <a:xfrm>
            <a:off x="1331640" y="1707654"/>
            <a:ext cx="6768752" cy="2308324"/>
          </a:xfrm>
          <a:prstGeom prst="rect">
            <a:avLst/>
          </a:prstGeom>
        </p:spPr>
        <p:txBody>
          <a:bodyPr wrap="square">
            <a:spAutoFit/>
          </a:bodyPr>
          <a:lstStyle/>
          <a:p>
            <a:pPr algn="ctr"/>
            <a:r>
              <a:rPr lang="tr-TR" dirty="0"/>
              <a:t>Okuldaki başarının günlük hayattaki başarıyı garanti etmiyor olması, insanların günlük yaşantıları için önemli olan bazı noktalara okulda yeterince önem verilmediği düşüncesini ortaya çıkarmıştır. </a:t>
            </a:r>
            <a:endParaRPr lang="tr-TR" dirty="0" smtClean="0"/>
          </a:p>
          <a:p>
            <a:pPr algn="ctr"/>
            <a:endParaRPr lang="tr-TR" dirty="0"/>
          </a:p>
          <a:p>
            <a:pPr algn="ctr"/>
            <a:r>
              <a:rPr lang="tr-TR" dirty="0" err="1" smtClean="0"/>
              <a:t>Gardner’ın</a:t>
            </a:r>
            <a:r>
              <a:rPr lang="tr-TR" dirty="0" smtClean="0"/>
              <a:t> </a:t>
            </a:r>
            <a:r>
              <a:rPr lang="tr-TR" dirty="0"/>
              <a:t>Çoklu Zeka Kuramı, bu düşüncenin bir ürünü olarak, eğitime taraf olan tüm kesimlerin yoğun ilgisini çekmiştir. </a:t>
            </a:r>
            <a:r>
              <a:rPr lang="tr-TR" dirty="0" err="1"/>
              <a:t>Gardner</a:t>
            </a:r>
            <a:r>
              <a:rPr lang="tr-TR" dirty="0"/>
              <a:t>, başlangıçta yedi zeka türünden söz etmiş, daha sonra bunlara sekizinci zeka (doğa zekası) türünü de eklemiştir.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44</a:t>
            </a:fld>
            <a:endParaRPr lang="tr-TR"/>
          </a:p>
        </p:txBody>
      </p:sp>
    </p:spTree>
    <p:extLst>
      <p:ext uri="{BB962C8B-B14F-4D97-AF65-F5344CB8AC3E}">
        <p14:creationId xmlns:p14="http://schemas.microsoft.com/office/powerpoint/2010/main" val="18809457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27534"/>
            <a:ext cx="7488832" cy="553998"/>
          </a:xfrm>
          <a:prstGeom prst="rect">
            <a:avLst/>
          </a:prstGeom>
          <a:noFill/>
        </p:spPr>
        <p:txBody>
          <a:bodyPr wrap="square">
            <a:spAutoFit/>
          </a:bodyPr>
          <a:lstStyle/>
          <a:p>
            <a:r>
              <a:rPr lang="it-IT" sz="3000" b="1" dirty="0">
                <a:solidFill>
                  <a:srgbClr val="9E0000"/>
                </a:solidFill>
              </a:rPr>
              <a:t>ÇOKLU ZEKA KURAMI</a:t>
            </a:r>
          </a:p>
        </p:txBody>
      </p:sp>
      <p:sp>
        <p:nvSpPr>
          <p:cNvPr id="3" name="Dikdörtgen 2"/>
          <p:cNvSpPr/>
          <p:nvPr/>
        </p:nvSpPr>
        <p:spPr>
          <a:xfrm>
            <a:off x="683568" y="1563638"/>
            <a:ext cx="3384196" cy="2846933"/>
          </a:xfrm>
          <a:prstGeom prst="rect">
            <a:avLst/>
          </a:prstGeom>
        </p:spPr>
        <p:txBody>
          <a:bodyPr wrap="none">
            <a:spAutoFit/>
          </a:bodyPr>
          <a:lstStyle/>
          <a:p>
            <a:pPr marL="342900" indent="-342900">
              <a:spcBef>
                <a:spcPts val="600"/>
              </a:spcBef>
              <a:buFont typeface="+mj-lt"/>
              <a:buAutoNum type="arabicPeriod"/>
            </a:pPr>
            <a:r>
              <a:rPr lang="tr-TR" dirty="0" smtClean="0"/>
              <a:t>Sözel/Dilsel </a:t>
            </a:r>
            <a:r>
              <a:rPr lang="tr-TR" dirty="0"/>
              <a:t>Zeka </a:t>
            </a:r>
            <a:endParaRPr lang="tr-TR" dirty="0" smtClean="0"/>
          </a:p>
          <a:p>
            <a:pPr marL="342900" indent="-342900">
              <a:spcBef>
                <a:spcPts val="600"/>
              </a:spcBef>
              <a:buFont typeface="+mj-lt"/>
              <a:buAutoNum type="arabicPeriod"/>
            </a:pPr>
            <a:r>
              <a:rPr lang="tr-TR" dirty="0" smtClean="0"/>
              <a:t>Mantıksal/Matematiksel Zeka</a:t>
            </a:r>
          </a:p>
          <a:p>
            <a:pPr marL="342900" indent="-342900">
              <a:spcBef>
                <a:spcPts val="600"/>
              </a:spcBef>
              <a:buFont typeface="+mj-lt"/>
              <a:buAutoNum type="arabicPeriod"/>
            </a:pPr>
            <a:r>
              <a:rPr lang="tr-TR" dirty="0" smtClean="0"/>
              <a:t>Görsel/Uzaysal Zeka</a:t>
            </a:r>
          </a:p>
          <a:p>
            <a:pPr marL="342900" indent="-342900">
              <a:spcBef>
                <a:spcPts val="600"/>
              </a:spcBef>
              <a:buFont typeface="+mj-lt"/>
              <a:buAutoNum type="arabicPeriod"/>
            </a:pPr>
            <a:r>
              <a:rPr lang="tr-TR" dirty="0" smtClean="0"/>
              <a:t>Müziksel/Ritmik Zeka</a:t>
            </a:r>
          </a:p>
          <a:p>
            <a:pPr marL="342900" indent="-342900">
              <a:spcBef>
                <a:spcPts val="600"/>
              </a:spcBef>
              <a:buFont typeface="+mj-lt"/>
              <a:buAutoNum type="arabicPeriod"/>
            </a:pPr>
            <a:r>
              <a:rPr lang="tr-TR" dirty="0" smtClean="0"/>
              <a:t>Bedensel/</a:t>
            </a:r>
            <a:r>
              <a:rPr lang="tr-TR" dirty="0" err="1" smtClean="0"/>
              <a:t>Kinestetik</a:t>
            </a:r>
            <a:r>
              <a:rPr lang="tr-TR" dirty="0" smtClean="0"/>
              <a:t> Zeka</a:t>
            </a:r>
          </a:p>
          <a:p>
            <a:pPr marL="342900" indent="-342900">
              <a:spcBef>
                <a:spcPts val="600"/>
              </a:spcBef>
              <a:buFont typeface="+mj-lt"/>
              <a:buAutoNum type="arabicPeriod"/>
            </a:pPr>
            <a:r>
              <a:rPr lang="tr-TR" dirty="0" smtClean="0"/>
              <a:t>Sosyal Zeka</a:t>
            </a:r>
          </a:p>
          <a:p>
            <a:pPr marL="342900" indent="-342900">
              <a:spcBef>
                <a:spcPts val="600"/>
              </a:spcBef>
              <a:buFont typeface="+mj-lt"/>
              <a:buAutoNum type="arabicPeriod"/>
            </a:pPr>
            <a:r>
              <a:rPr lang="tr-TR" dirty="0" smtClean="0"/>
              <a:t>İçsel Zeka</a:t>
            </a:r>
          </a:p>
          <a:p>
            <a:pPr marL="342900" indent="-342900">
              <a:spcBef>
                <a:spcPts val="600"/>
              </a:spcBef>
              <a:buFont typeface="+mj-lt"/>
              <a:buAutoNum type="arabicPeriod"/>
            </a:pPr>
            <a:r>
              <a:rPr lang="tr-TR" dirty="0" smtClean="0"/>
              <a:t>Doğa Zekası</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45</a:t>
            </a:fld>
            <a:endParaRPr lang="tr-TR"/>
          </a:p>
        </p:txBody>
      </p:sp>
    </p:spTree>
    <p:extLst>
      <p:ext uri="{BB962C8B-B14F-4D97-AF65-F5344CB8AC3E}">
        <p14:creationId xmlns:p14="http://schemas.microsoft.com/office/powerpoint/2010/main" val="24479155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up)">
                                      <p:cBhvr>
                                        <p:cTn id="25" dur="500"/>
                                        <p:tgtEl>
                                          <p:spTgt spid="3">
                                            <p:txEl>
                                              <p:pRg st="6" end="6"/>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up)">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483518"/>
            <a:ext cx="4594271" cy="369332"/>
          </a:xfrm>
          <a:prstGeom prst="rect">
            <a:avLst/>
          </a:prstGeom>
        </p:spPr>
        <p:txBody>
          <a:bodyPr wrap="none">
            <a:spAutoFit/>
          </a:bodyPr>
          <a:lstStyle/>
          <a:p>
            <a:r>
              <a:rPr lang="tr-TR" b="1" dirty="0"/>
              <a:t>Çoklu Zeka Kuramına Dayalı Örnek Ders Planı*</a:t>
            </a:r>
            <a:endParaRPr lang="tr-T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148400"/>
            <a:ext cx="7056784" cy="358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5868144" y="4845809"/>
            <a:ext cx="2765501" cy="246221"/>
          </a:xfrm>
          <a:prstGeom prst="rect">
            <a:avLst/>
          </a:prstGeom>
        </p:spPr>
        <p:txBody>
          <a:bodyPr wrap="none">
            <a:spAutoFit/>
          </a:bodyPr>
          <a:lstStyle/>
          <a:p>
            <a:pPr>
              <a:spcBef>
                <a:spcPts val="600"/>
              </a:spcBef>
            </a:pPr>
            <a:r>
              <a:rPr lang="tr-TR" sz="1000" b="1" i="1" dirty="0" smtClean="0"/>
              <a:t>Şeklin devamı bir sonraki slaytta yer almaktadır!</a:t>
            </a:r>
            <a:endParaRPr lang="tr-TR" sz="1000" b="1" i="1" dirty="0"/>
          </a:p>
        </p:txBody>
      </p:sp>
      <p:sp>
        <p:nvSpPr>
          <p:cNvPr id="3" name="Slayt Numarası Yer Tutucusu 2"/>
          <p:cNvSpPr>
            <a:spLocks noGrp="1"/>
          </p:cNvSpPr>
          <p:nvPr>
            <p:ph type="sldNum" sz="quarter" idx="12"/>
          </p:nvPr>
        </p:nvSpPr>
        <p:spPr/>
        <p:txBody>
          <a:bodyPr/>
          <a:lstStyle/>
          <a:p>
            <a:fld id="{F302176B-0E47-46AC-8F43-DAB4B8A37D06}" type="slidenum">
              <a:rPr lang="tr-TR" smtClean="0"/>
              <a:t>46</a:t>
            </a:fld>
            <a:endParaRPr lang="tr-TR"/>
          </a:p>
        </p:txBody>
      </p:sp>
    </p:spTree>
    <p:extLst>
      <p:ext uri="{BB962C8B-B14F-4D97-AF65-F5344CB8AC3E}">
        <p14:creationId xmlns:p14="http://schemas.microsoft.com/office/powerpoint/2010/main" val="33934780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154" y="1419622"/>
            <a:ext cx="729827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47</a:t>
            </a:fld>
            <a:endParaRPr lang="tr-TR"/>
          </a:p>
        </p:txBody>
      </p:sp>
    </p:spTree>
    <p:extLst>
      <p:ext uri="{BB962C8B-B14F-4D97-AF65-F5344CB8AC3E}">
        <p14:creationId xmlns:p14="http://schemas.microsoft.com/office/powerpoint/2010/main" val="7686667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627534"/>
            <a:ext cx="7488832" cy="553998"/>
          </a:xfrm>
          <a:prstGeom prst="rect">
            <a:avLst/>
          </a:prstGeom>
          <a:noFill/>
        </p:spPr>
        <p:txBody>
          <a:bodyPr wrap="square">
            <a:spAutoFit/>
          </a:bodyPr>
          <a:lstStyle/>
          <a:p>
            <a:r>
              <a:rPr lang="it-IT" sz="3000" b="1" dirty="0">
                <a:solidFill>
                  <a:srgbClr val="9E0000"/>
                </a:solidFill>
              </a:rPr>
              <a:t>TAM ÖĞRENME MODELİ</a:t>
            </a:r>
          </a:p>
        </p:txBody>
      </p:sp>
      <p:sp>
        <p:nvSpPr>
          <p:cNvPr id="4" name="Dikdörtgen 3"/>
          <p:cNvSpPr/>
          <p:nvPr/>
        </p:nvSpPr>
        <p:spPr>
          <a:xfrm>
            <a:off x="683568" y="1419622"/>
            <a:ext cx="3242683" cy="369332"/>
          </a:xfrm>
          <a:prstGeom prst="rect">
            <a:avLst/>
          </a:prstGeom>
        </p:spPr>
        <p:txBody>
          <a:bodyPr wrap="none">
            <a:spAutoFit/>
          </a:bodyPr>
          <a:lstStyle/>
          <a:p>
            <a:r>
              <a:rPr lang="tr-TR" dirty="0"/>
              <a:t>Tam Öğrenme Modelinin Öğeleri</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824" y="2039030"/>
            <a:ext cx="6810584" cy="271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48</a:t>
            </a:fld>
            <a:endParaRPr lang="tr-TR"/>
          </a:p>
        </p:txBody>
      </p:sp>
    </p:spTree>
    <p:extLst>
      <p:ext uri="{BB962C8B-B14F-4D97-AF65-F5344CB8AC3E}">
        <p14:creationId xmlns:p14="http://schemas.microsoft.com/office/powerpoint/2010/main" val="42282223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additive="base">
                                        <p:cTn id="15" dur="500" fill="hold"/>
                                        <p:tgtEl>
                                          <p:spTgt spid="7170"/>
                                        </p:tgtEl>
                                        <p:attrNameLst>
                                          <p:attrName>ppt_x</p:attrName>
                                        </p:attrNameLst>
                                      </p:cBhvr>
                                      <p:tavLst>
                                        <p:tav tm="0">
                                          <p:val>
                                            <p:strVal val="0-#ppt_w/2"/>
                                          </p:val>
                                        </p:tav>
                                        <p:tav tm="100000">
                                          <p:val>
                                            <p:strVal val="#ppt_x"/>
                                          </p:val>
                                        </p:tav>
                                      </p:tavLst>
                                    </p:anim>
                                    <p:anim calcmode="lin" valueType="num">
                                      <p:cBhvr additive="base">
                                        <p:cTn id="16"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627534"/>
            <a:ext cx="7488832" cy="553998"/>
          </a:xfrm>
          <a:prstGeom prst="rect">
            <a:avLst/>
          </a:prstGeom>
          <a:noFill/>
        </p:spPr>
        <p:txBody>
          <a:bodyPr wrap="square">
            <a:spAutoFit/>
          </a:bodyPr>
          <a:lstStyle/>
          <a:p>
            <a:r>
              <a:rPr lang="it-IT" sz="3000" b="1" dirty="0">
                <a:solidFill>
                  <a:srgbClr val="9E0000"/>
                </a:solidFill>
              </a:rPr>
              <a:t>YAPILANDIRMACI ÖĞRENME YAKLAŞIMI</a:t>
            </a:r>
          </a:p>
        </p:txBody>
      </p:sp>
      <p:sp>
        <p:nvSpPr>
          <p:cNvPr id="5" name="Dikdörtgen 4"/>
          <p:cNvSpPr/>
          <p:nvPr/>
        </p:nvSpPr>
        <p:spPr>
          <a:xfrm>
            <a:off x="611560" y="1347614"/>
            <a:ext cx="3883051" cy="369332"/>
          </a:xfrm>
          <a:prstGeom prst="rect">
            <a:avLst/>
          </a:prstGeom>
        </p:spPr>
        <p:txBody>
          <a:bodyPr wrap="none">
            <a:spAutoFit/>
          </a:bodyPr>
          <a:lstStyle/>
          <a:p>
            <a:r>
              <a:rPr lang="tr-TR" b="1" dirty="0" err="1"/>
              <a:t>Yapılandırmacı</a:t>
            </a:r>
            <a:r>
              <a:rPr lang="tr-TR" b="1" dirty="0"/>
              <a:t> Öğrenmenin Özellikleri </a:t>
            </a:r>
            <a:endParaRPr lang="tr-TR" dirty="0"/>
          </a:p>
        </p:txBody>
      </p:sp>
      <p:sp>
        <p:nvSpPr>
          <p:cNvPr id="6" name="Dikdörtgen 5"/>
          <p:cNvSpPr/>
          <p:nvPr/>
        </p:nvSpPr>
        <p:spPr>
          <a:xfrm>
            <a:off x="611560" y="1705907"/>
            <a:ext cx="7920880" cy="3170099"/>
          </a:xfrm>
          <a:prstGeom prst="rect">
            <a:avLst/>
          </a:prstGeom>
        </p:spPr>
        <p:txBody>
          <a:bodyPr wrap="square">
            <a:spAutoFit/>
          </a:bodyPr>
          <a:lstStyle/>
          <a:p>
            <a:pPr marL="342900" indent="-342900">
              <a:spcBef>
                <a:spcPts val="600"/>
              </a:spcBef>
              <a:buAutoNum type="arabicPeriod"/>
            </a:pPr>
            <a:r>
              <a:rPr lang="tr-TR" dirty="0" smtClean="0"/>
              <a:t>Kavramların </a:t>
            </a:r>
            <a:r>
              <a:rPr lang="tr-TR" dirty="0"/>
              <a:t>ve öğretim içeriğinin farklı bakış açılarından sunulmasını sağlar. </a:t>
            </a:r>
            <a:endParaRPr lang="tr-TR" dirty="0" smtClean="0"/>
          </a:p>
          <a:p>
            <a:pPr marL="342900" indent="-342900">
              <a:spcBef>
                <a:spcPts val="600"/>
              </a:spcBef>
              <a:buFont typeface="+mj-lt"/>
              <a:buAutoNum type="arabicPeriod"/>
            </a:pPr>
            <a:r>
              <a:rPr lang="tr-TR" dirty="0" smtClean="0"/>
              <a:t>Öğrenme </a:t>
            </a:r>
            <a:r>
              <a:rPr lang="tr-TR" dirty="0"/>
              <a:t>hedefleri ve öğrenci kazanımları bizzat öğrenciler tarafından ya da öğretmenle işbirliği içinde belirlenir. </a:t>
            </a:r>
          </a:p>
          <a:p>
            <a:pPr marL="342900" indent="-342900">
              <a:spcBef>
                <a:spcPts val="600"/>
              </a:spcBef>
              <a:buFont typeface="+mj-lt"/>
              <a:buAutoNum type="arabicPeriod"/>
            </a:pPr>
            <a:r>
              <a:rPr lang="tr-TR" dirty="0" smtClean="0"/>
              <a:t>Öğrenme </a:t>
            </a:r>
            <a:r>
              <a:rPr lang="tr-TR" dirty="0"/>
              <a:t>sürecinde öğretmenin rolü, rehberlik etmek, süreci denetlemek ve öğrenmeyi kolaylaştırmaktır. </a:t>
            </a:r>
            <a:endParaRPr lang="tr-TR" dirty="0" smtClean="0"/>
          </a:p>
          <a:p>
            <a:pPr marL="342900" indent="-342900">
              <a:spcBef>
                <a:spcPts val="600"/>
              </a:spcBef>
              <a:buFont typeface="+mj-lt"/>
              <a:buAutoNum type="arabicPeriod"/>
            </a:pPr>
            <a:r>
              <a:rPr lang="tr-TR" dirty="0" smtClean="0"/>
              <a:t>Öğretim </a:t>
            </a:r>
            <a:r>
              <a:rPr lang="tr-TR" dirty="0"/>
              <a:t>etkinlikleri, uygulamalar, araç-gereçler ve ortamlar, öğrencilerin üst düzeyde düşünmelerini, kendilerini değerlendirmelerini, öğrenme sürecine ilişkin farkındalıklarını artırmalarını ve yansıtma becerisi geliştirmelerini sağlayacak şekilde düzenlenir. </a:t>
            </a:r>
            <a:endParaRPr lang="tr-TR" dirty="0" smtClean="0"/>
          </a:p>
          <a:p>
            <a:pPr marL="342900" indent="-342900">
              <a:spcBef>
                <a:spcPts val="600"/>
              </a:spcBef>
              <a:buFont typeface="+mj-lt"/>
              <a:buAutoNum type="arabicPeriod"/>
            </a:pPr>
            <a:r>
              <a:rPr lang="tr-TR" dirty="0" smtClean="0"/>
              <a:t>Öğrenme </a:t>
            </a:r>
            <a:r>
              <a:rPr lang="tr-TR" dirty="0"/>
              <a:t>sürecini kontrol eden ve yönlendiren, öğrencinin kendisidir.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49</a:t>
            </a:fld>
            <a:endParaRPr lang="tr-TR"/>
          </a:p>
        </p:txBody>
      </p:sp>
    </p:spTree>
    <p:extLst>
      <p:ext uri="{BB962C8B-B14F-4D97-AF65-F5344CB8AC3E}">
        <p14:creationId xmlns:p14="http://schemas.microsoft.com/office/powerpoint/2010/main" val="8448063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6">
                                            <p:txEl>
                                              <p:pRg st="2" end="2"/>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6">
                                            <p:txEl>
                                              <p:pRg st="3" end="3"/>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3608" y="627534"/>
            <a:ext cx="7488832" cy="630942"/>
          </a:xfrm>
          <a:prstGeom prst="rect">
            <a:avLst/>
          </a:prstGeom>
          <a:solidFill>
            <a:schemeClr val="accent1">
              <a:lumMod val="40000"/>
              <a:lumOff val="60000"/>
            </a:schemeClr>
          </a:solidFill>
        </p:spPr>
        <p:txBody>
          <a:bodyPr wrap="square">
            <a:spAutoFit/>
          </a:bodyPr>
          <a:lstStyle/>
          <a:p>
            <a:pPr algn="ctr"/>
            <a:r>
              <a:rPr lang="tr-TR" sz="3500" b="1" dirty="0">
                <a:solidFill>
                  <a:srgbClr val="9E0000"/>
                </a:solidFill>
              </a:rPr>
              <a:t>Amaçlarımız</a:t>
            </a:r>
            <a:endParaRPr lang="tr-TR" sz="3500" dirty="0">
              <a:solidFill>
                <a:srgbClr val="9E0000"/>
              </a:solidFill>
            </a:endParaRPr>
          </a:p>
        </p:txBody>
      </p:sp>
      <p:sp>
        <p:nvSpPr>
          <p:cNvPr id="5" name="Dikdörtgen 4"/>
          <p:cNvSpPr/>
          <p:nvPr/>
        </p:nvSpPr>
        <p:spPr>
          <a:xfrm>
            <a:off x="1026787" y="1995686"/>
            <a:ext cx="7488832" cy="923330"/>
          </a:xfrm>
          <a:prstGeom prst="rect">
            <a:avLst/>
          </a:prstGeom>
        </p:spPr>
        <p:txBody>
          <a:bodyPr wrap="square">
            <a:spAutoFit/>
          </a:bodyPr>
          <a:lstStyle/>
          <a:p>
            <a:pPr algn="ctr"/>
            <a:r>
              <a:rPr lang="tr-TR" dirty="0"/>
              <a:t>Bu bölümde, temel öğrenme ilkeleri, öğrenme sürecinin aşamaları, öğrenci merkezli öğretim ve öğretmen-öğrenci ilişkilerinin düzenlenmesi gibi </a:t>
            </a:r>
            <a:r>
              <a:rPr lang="tr-TR" dirty="0" smtClean="0"/>
              <a:t/>
            </a:r>
            <a:br>
              <a:rPr lang="tr-TR" dirty="0" smtClean="0"/>
            </a:br>
            <a:r>
              <a:rPr lang="tr-TR" dirty="0" smtClean="0"/>
              <a:t>konulara </a:t>
            </a:r>
            <a:r>
              <a:rPr lang="tr-TR" dirty="0"/>
              <a:t>yer verilmiştir.</a:t>
            </a:r>
          </a:p>
        </p:txBody>
      </p:sp>
      <p:sp>
        <p:nvSpPr>
          <p:cNvPr id="2" name="Slayt Numarası Yer Tutucusu 1"/>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3594541732"/>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27534"/>
            <a:ext cx="7488832" cy="553998"/>
          </a:xfrm>
          <a:prstGeom prst="rect">
            <a:avLst/>
          </a:prstGeom>
          <a:noFill/>
        </p:spPr>
        <p:txBody>
          <a:bodyPr wrap="square">
            <a:spAutoFit/>
          </a:bodyPr>
          <a:lstStyle/>
          <a:p>
            <a:r>
              <a:rPr lang="it-IT" sz="3000" b="1" dirty="0">
                <a:solidFill>
                  <a:srgbClr val="9E0000"/>
                </a:solidFill>
              </a:rPr>
              <a:t>YAPILANDIRMACI ÖĞRENME YAKLAŞIMI</a:t>
            </a:r>
          </a:p>
        </p:txBody>
      </p:sp>
      <p:sp>
        <p:nvSpPr>
          <p:cNvPr id="3" name="Dikdörtgen 2"/>
          <p:cNvSpPr/>
          <p:nvPr/>
        </p:nvSpPr>
        <p:spPr>
          <a:xfrm>
            <a:off x="611560" y="1347614"/>
            <a:ext cx="3883051" cy="369332"/>
          </a:xfrm>
          <a:prstGeom prst="rect">
            <a:avLst/>
          </a:prstGeom>
        </p:spPr>
        <p:txBody>
          <a:bodyPr wrap="none">
            <a:spAutoFit/>
          </a:bodyPr>
          <a:lstStyle/>
          <a:p>
            <a:r>
              <a:rPr lang="tr-TR" b="1" dirty="0" err="1"/>
              <a:t>Yapılandırmacı</a:t>
            </a:r>
            <a:r>
              <a:rPr lang="tr-TR" b="1" dirty="0"/>
              <a:t> Öğrenmenin Özellikleri </a:t>
            </a:r>
            <a:endParaRPr lang="tr-TR" dirty="0"/>
          </a:p>
        </p:txBody>
      </p:sp>
      <p:sp>
        <p:nvSpPr>
          <p:cNvPr id="4" name="Dikdörtgen 3"/>
          <p:cNvSpPr/>
          <p:nvPr/>
        </p:nvSpPr>
        <p:spPr>
          <a:xfrm>
            <a:off x="750194" y="1779662"/>
            <a:ext cx="7854253" cy="2893100"/>
          </a:xfrm>
          <a:prstGeom prst="rect">
            <a:avLst/>
          </a:prstGeom>
        </p:spPr>
        <p:txBody>
          <a:bodyPr wrap="square">
            <a:spAutoFit/>
          </a:bodyPr>
          <a:lstStyle/>
          <a:p>
            <a:pPr marL="342900" indent="-342900">
              <a:spcBef>
                <a:spcPts val="600"/>
              </a:spcBef>
              <a:buFont typeface="+mj-lt"/>
              <a:buAutoNum type="arabicPeriod" startAt="6"/>
            </a:pPr>
            <a:r>
              <a:rPr lang="tr-TR" dirty="0" smtClean="0"/>
              <a:t>Öğrenmenin </a:t>
            </a:r>
            <a:r>
              <a:rPr lang="tr-TR" dirty="0"/>
              <a:t>doğallığını ve gerçek yaşamın karmaşıklığını sergileyecek şekilde öğrenme deneyimleri doğrudan ilk elden, temel kaynaklardan edinilir. </a:t>
            </a:r>
          </a:p>
          <a:p>
            <a:pPr marL="342900" indent="-342900">
              <a:spcBef>
                <a:spcPts val="600"/>
              </a:spcBef>
              <a:buFont typeface="+mj-lt"/>
              <a:buAutoNum type="arabicPeriod" startAt="6"/>
            </a:pPr>
            <a:r>
              <a:rPr lang="tr-TR" dirty="0" smtClean="0"/>
              <a:t>Bilginin </a:t>
            </a:r>
            <a:r>
              <a:rPr lang="tr-TR" dirty="0"/>
              <a:t>yeniden üretimi değil, yapılandırılması vurgulanır. </a:t>
            </a:r>
          </a:p>
          <a:p>
            <a:pPr marL="342900" indent="-342900">
              <a:spcBef>
                <a:spcPts val="600"/>
              </a:spcBef>
              <a:buFont typeface="+mj-lt"/>
              <a:buAutoNum type="arabicPeriod" startAt="6"/>
            </a:pPr>
            <a:r>
              <a:rPr lang="tr-TR" dirty="0" smtClean="0"/>
              <a:t>Bu </a:t>
            </a:r>
            <a:r>
              <a:rPr lang="tr-TR" dirty="0"/>
              <a:t>yapılandırma, bireysel bağlamın yanında sosyal münazara, işbirliği ve deneyim ile olur. </a:t>
            </a:r>
          </a:p>
          <a:p>
            <a:pPr marL="342900" indent="-342900">
              <a:spcBef>
                <a:spcPts val="600"/>
              </a:spcBef>
              <a:buFont typeface="+mj-lt"/>
              <a:buAutoNum type="arabicPeriod" startAt="6"/>
            </a:pPr>
            <a:r>
              <a:rPr lang="tr-TR" dirty="0" smtClean="0"/>
              <a:t>Öğrencilerin </a:t>
            </a:r>
            <a:r>
              <a:rPr lang="tr-TR" dirty="0"/>
              <a:t>önceki bilgi yapıları, inançları ve tutumları, yeni bilgilerin yapılandırılması sürecinde dikkate alınır. </a:t>
            </a:r>
          </a:p>
          <a:p>
            <a:pPr marL="342900" indent="-342900">
              <a:spcBef>
                <a:spcPts val="600"/>
              </a:spcBef>
              <a:buFont typeface="+mj-lt"/>
              <a:buAutoNum type="arabicPeriod" startAt="6"/>
            </a:pPr>
            <a:r>
              <a:rPr lang="tr-TR" dirty="0" smtClean="0"/>
              <a:t>Problem </a:t>
            </a:r>
            <a:r>
              <a:rPr lang="tr-TR" dirty="0"/>
              <a:t>çözme ve yüksek düzeyli düşünme becerilerinin yanı sıra derin anlama becerisi de vurgulanır. </a:t>
            </a:r>
          </a:p>
        </p:txBody>
      </p:sp>
      <p:sp>
        <p:nvSpPr>
          <p:cNvPr id="5" name="Slayt Numarası Yer Tutucusu 4"/>
          <p:cNvSpPr>
            <a:spLocks noGrp="1"/>
          </p:cNvSpPr>
          <p:nvPr>
            <p:ph type="sldNum" sz="quarter" idx="12"/>
          </p:nvPr>
        </p:nvSpPr>
        <p:spPr/>
        <p:txBody>
          <a:bodyPr/>
          <a:lstStyle/>
          <a:p>
            <a:fld id="{F302176B-0E47-46AC-8F43-DAB4B8A37D06}" type="slidenum">
              <a:rPr lang="tr-TR" smtClean="0"/>
              <a:t>50</a:t>
            </a:fld>
            <a:endParaRPr lang="tr-TR"/>
          </a:p>
        </p:txBody>
      </p:sp>
    </p:spTree>
    <p:extLst>
      <p:ext uri="{BB962C8B-B14F-4D97-AF65-F5344CB8AC3E}">
        <p14:creationId xmlns:p14="http://schemas.microsoft.com/office/powerpoint/2010/main" val="41893158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25878"/>
            <a:ext cx="7488832" cy="553998"/>
          </a:xfrm>
          <a:prstGeom prst="rect">
            <a:avLst/>
          </a:prstGeom>
          <a:noFill/>
        </p:spPr>
        <p:txBody>
          <a:bodyPr wrap="square">
            <a:spAutoFit/>
          </a:bodyPr>
          <a:lstStyle/>
          <a:p>
            <a:r>
              <a:rPr lang="it-IT" sz="3000" b="1" dirty="0">
                <a:solidFill>
                  <a:srgbClr val="9E0000"/>
                </a:solidFill>
              </a:rPr>
              <a:t>YAPILANDIRMACI ÖĞRENME YAKLAŞIMI</a:t>
            </a:r>
          </a:p>
        </p:txBody>
      </p:sp>
      <p:sp>
        <p:nvSpPr>
          <p:cNvPr id="3" name="Dikdörtgen 2"/>
          <p:cNvSpPr/>
          <p:nvPr/>
        </p:nvSpPr>
        <p:spPr>
          <a:xfrm>
            <a:off x="611560" y="1345958"/>
            <a:ext cx="6011197" cy="369332"/>
          </a:xfrm>
          <a:prstGeom prst="rect">
            <a:avLst/>
          </a:prstGeom>
        </p:spPr>
        <p:txBody>
          <a:bodyPr wrap="none">
            <a:spAutoFit/>
          </a:bodyPr>
          <a:lstStyle/>
          <a:p>
            <a:r>
              <a:rPr lang="tr-TR" b="1" dirty="0" err="1"/>
              <a:t>Yapılandırmacı</a:t>
            </a:r>
            <a:r>
              <a:rPr lang="tr-TR" b="1" dirty="0"/>
              <a:t> Görüş ile Geleneksel Görüşün Karşılaştırılması</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580" y="1877922"/>
            <a:ext cx="3646644" cy="292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51</a:t>
            </a:fld>
            <a:endParaRPr lang="tr-TR"/>
          </a:p>
        </p:txBody>
      </p:sp>
    </p:spTree>
    <p:extLst>
      <p:ext uri="{BB962C8B-B14F-4D97-AF65-F5344CB8AC3E}">
        <p14:creationId xmlns:p14="http://schemas.microsoft.com/office/powerpoint/2010/main" val="27904694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25878"/>
            <a:ext cx="7488832" cy="553998"/>
          </a:xfrm>
          <a:prstGeom prst="rect">
            <a:avLst/>
          </a:prstGeom>
          <a:noFill/>
        </p:spPr>
        <p:txBody>
          <a:bodyPr wrap="square">
            <a:spAutoFit/>
          </a:bodyPr>
          <a:lstStyle/>
          <a:p>
            <a:r>
              <a:rPr lang="it-IT" sz="3000" b="1" dirty="0">
                <a:solidFill>
                  <a:srgbClr val="9E0000"/>
                </a:solidFill>
              </a:rPr>
              <a:t>YAPILANDIRMACI ÖĞRENME YAKLAŞIMI</a:t>
            </a:r>
          </a:p>
        </p:txBody>
      </p:sp>
      <p:sp>
        <p:nvSpPr>
          <p:cNvPr id="3" name="Dikdörtgen 2"/>
          <p:cNvSpPr/>
          <p:nvPr/>
        </p:nvSpPr>
        <p:spPr>
          <a:xfrm>
            <a:off x="611560" y="1345958"/>
            <a:ext cx="6011197" cy="369332"/>
          </a:xfrm>
          <a:prstGeom prst="rect">
            <a:avLst/>
          </a:prstGeom>
        </p:spPr>
        <p:txBody>
          <a:bodyPr wrap="none">
            <a:spAutoFit/>
          </a:bodyPr>
          <a:lstStyle/>
          <a:p>
            <a:r>
              <a:rPr lang="tr-TR" b="1" dirty="0" err="1"/>
              <a:t>Yapılandırmacı</a:t>
            </a:r>
            <a:r>
              <a:rPr lang="tr-TR" b="1" dirty="0"/>
              <a:t> Görüş ile Geleneksel Görüşün Karşılaştırılması</a:t>
            </a:r>
            <a:endParaRPr lang="tr-TR"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6392" y="1923678"/>
            <a:ext cx="362183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52</a:t>
            </a:fld>
            <a:endParaRPr lang="tr-TR"/>
          </a:p>
        </p:txBody>
      </p:sp>
    </p:spTree>
    <p:extLst>
      <p:ext uri="{BB962C8B-B14F-4D97-AF65-F5344CB8AC3E}">
        <p14:creationId xmlns:p14="http://schemas.microsoft.com/office/powerpoint/2010/main" val="1604370187"/>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outVertic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259632" y="1707654"/>
            <a:ext cx="7200800" cy="2100575"/>
          </a:xfrm>
          <a:prstGeom prst="rect">
            <a:avLst/>
          </a:prstGeom>
        </p:spPr>
        <p:txBody>
          <a:bodyPr wrap="square">
            <a:spAutoFit/>
          </a:bodyPr>
          <a:lstStyle/>
          <a:p>
            <a:pPr algn="ctr"/>
            <a:r>
              <a:rPr lang="tr-TR" sz="2000" i="1" dirty="0"/>
              <a:t>"İyi bir karakter, müstesna bir yetenekten daha fazla ödüllendirilmeyi hak eder. Çoğu yetenekler, bir noktaya kadar birer armağandır. Oysa, iyi karakter bize sunulmaz. Onu, parça parça oluşturmak bize düşer; ve bunun için düşünce, seçim, cesaret ve kararlılığa ihtiyaç vardır.”</a:t>
            </a:r>
            <a:endParaRPr lang="tr-TR" sz="2000" dirty="0"/>
          </a:p>
          <a:p>
            <a:pPr algn="r">
              <a:spcBef>
                <a:spcPts val="1500"/>
              </a:spcBef>
            </a:pPr>
            <a:r>
              <a:rPr lang="tr-TR" b="1" i="1" dirty="0"/>
              <a:t>John Luther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947396063"/>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627534"/>
            <a:ext cx="7488832" cy="553998"/>
          </a:xfrm>
          <a:prstGeom prst="rect">
            <a:avLst/>
          </a:prstGeom>
          <a:noFill/>
        </p:spPr>
        <p:txBody>
          <a:bodyPr wrap="square">
            <a:spAutoFit/>
          </a:bodyPr>
          <a:lstStyle/>
          <a:p>
            <a:r>
              <a:rPr lang="tr-TR" sz="3000" b="1" dirty="0">
                <a:solidFill>
                  <a:srgbClr val="9E0000"/>
                </a:solidFill>
              </a:rPr>
              <a:t>BAZI TEMEL ÖĞRENME İLKELERİ</a:t>
            </a:r>
          </a:p>
        </p:txBody>
      </p:sp>
      <p:sp>
        <p:nvSpPr>
          <p:cNvPr id="5" name="Dikdörtgen 4"/>
          <p:cNvSpPr/>
          <p:nvPr/>
        </p:nvSpPr>
        <p:spPr>
          <a:xfrm>
            <a:off x="683568" y="1419622"/>
            <a:ext cx="6684553" cy="3477875"/>
          </a:xfrm>
          <a:prstGeom prst="rect">
            <a:avLst/>
          </a:prstGeom>
        </p:spPr>
        <p:txBody>
          <a:bodyPr wrap="square">
            <a:spAutoFit/>
          </a:bodyPr>
          <a:lstStyle/>
          <a:p>
            <a:pPr marL="285750" indent="-285750">
              <a:spcBef>
                <a:spcPts val="600"/>
              </a:spcBef>
              <a:buFont typeface="Arial" pitchFamily="34" charset="0"/>
              <a:buChar char="•"/>
            </a:pPr>
            <a:r>
              <a:rPr lang="tr-TR" dirty="0"/>
              <a:t>Öğrenme, motivasyona dayanır</a:t>
            </a:r>
            <a:r>
              <a:rPr lang="tr-TR" dirty="0" smtClean="0"/>
              <a:t>.</a:t>
            </a:r>
          </a:p>
          <a:p>
            <a:pPr marL="285750" indent="-285750">
              <a:spcBef>
                <a:spcPts val="600"/>
              </a:spcBef>
              <a:buFont typeface="Arial" pitchFamily="34" charset="0"/>
              <a:buChar char="•"/>
            </a:pPr>
            <a:r>
              <a:rPr lang="tr-TR" dirty="0"/>
              <a:t>Öğrenme, öğrenme kapasitesine dayanır</a:t>
            </a:r>
            <a:r>
              <a:rPr lang="tr-TR" dirty="0" smtClean="0"/>
              <a:t>.</a:t>
            </a:r>
          </a:p>
          <a:p>
            <a:pPr marL="285750" indent="-285750">
              <a:spcBef>
                <a:spcPts val="600"/>
              </a:spcBef>
              <a:buFont typeface="Arial" pitchFamily="34" charset="0"/>
              <a:buChar char="•"/>
            </a:pPr>
            <a:r>
              <a:rPr lang="tr-TR" dirty="0"/>
              <a:t>Öğrenme geçmiş ve mevcut deneyimlere dayanır</a:t>
            </a:r>
            <a:r>
              <a:rPr lang="tr-TR" dirty="0" smtClean="0"/>
              <a:t>.</a:t>
            </a:r>
          </a:p>
          <a:p>
            <a:pPr marL="285750" indent="-285750">
              <a:spcBef>
                <a:spcPts val="600"/>
              </a:spcBef>
              <a:buFont typeface="Arial" pitchFamily="34" charset="0"/>
              <a:buChar char="•"/>
            </a:pPr>
            <a:r>
              <a:rPr lang="tr-TR" dirty="0"/>
              <a:t>Öğrenme, öğrenicinin aktif katılımına dayanır</a:t>
            </a:r>
            <a:r>
              <a:rPr lang="tr-TR" dirty="0" smtClean="0"/>
              <a:t>.</a:t>
            </a:r>
          </a:p>
          <a:p>
            <a:pPr marL="285750" indent="-285750">
              <a:spcBef>
                <a:spcPts val="600"/>
              </a:spcBef>
              <a:buFont typeface="Arial" pitchFamily="34" charset="0"/>
              <a:buChar char="•"/>
            </a:pPr>
            <a:r>
              <a:rPr lang="tr-TR" dirty="0"/>
              <a:t>Öğrenme, problem çözme ile pekişir</a:t>
            </a:r>
            <a:r>
              <a:rPr lang="tr-TR" dirty="0" smtClean="0"/>
              <a:t>.</a:t>
            </a:r>
          </a:p>
          <a:p>
            <a:pPr marL="285750" indent="-285750">
              <a:spcBef>
                <a:spcPts val="600"/>
              </a:spcBef>
              <a:buFont typeface="Arial" pitchFamily="34" charset="0"/>
              <a:buChar char="•"/>
            </a:pPr>
            <a:r>
              <a:rPr lang="tr-TR" dirty="0"/>
              <a:t>Geri bildirim, öğrenme etkililiğini artırır</a:t>
            </a:r>
            <a:r>
              <a:rPr lang="tr-TR" dirty="0" smtClean="0"/>
              <a:t>.</a:t>
            </a:r>
          </a:p>
          <a:p>
            <a:pPr marL="285750" indent="-285750">
              <a:spcBef>
                <a:spcPts val="600"/>
              </a:spcBef>
              <a:buFont typeface="Arial" pitchFamily="34" charset="0"/>
              <a:buChar char="•"/>
            </a:pPr>
            <a:r>
              <a:rPr lang="tr-TR" dirty="0" err="1"/>
              <a:t>İnformal</a:t>
            </a:r>
            <a:r>
              <a:rPr lang="tr-TR" dirty="0"/>
              <a:t> bir öğrenme ortamı, öğrenmeyi artırır. </a:t>
            </a:r>
            <a:endParaRPr lang="tr-TR" dirty="0" smtClean="0"/>
          </a:p>
          <a:p>
            <a:pPr marL="285750" indent="-285750">
              <a:spcBef>
                <a:spcPts val="600"/>
              </a:spcBef>
              <a:buFont typeface="Arial" pitchFamily="34" charset="0"/>
              <a:buChar char="•"/>
            </a:pPr>
            <a:r>
              <a:rPr lang="tr-TR" dirty="0"/>
              <a:t>Yenilik, çeşitlilik ve risk, öğrenmeyi artırır</a:t>
            </a:r>
            <a:r>
              <a:rPr lang="tr-TR" dirty="0" smtClean="0"/>
              <a:t>.</a:t>
            </a:r>
          </a:p>
          <a:p>
            <a:pPr marL="285750" indent="-285750">
              <a:spcBef>
                <a:spcPts val="600"/>
              </a:spcBef>
              <a:buFont typeface="Arial" pitchFamily="34" charset="0"/>
              <a:buChar char="•"/>
            </a:pPr>
            <a:r>
              <a:rPr lang="tr-TR" dirty="0"/>
              <a:t>Öğrenme, birey kendisinden beklenen yeni </a:t>
            </a:r>
            <a:r>
              <a:rPr lang="tr-TR" dirty="0" smtClean="0"/>
              <a:t/>
            </a:r>
            <a:br>
              <a:rPr lang="tr-TR" dirty="0" smtClean="0"/>
            </a:br>
            <a:r>
              <a:rPr lang="tr-TR" dirty="0" smtClean="0"/>
              <a:t>davranışın </a:t>
            </a:r>
            <a:r>
              <a:rPr lang="tr-TR" dirty="0"/>
              <a:t>ne olduğunu bilirse artar.</a:t>
            </a:r>
          </a:p>
        </p:txBody>
      </p:sp>
      <p:sp>
        <p:nvSpPr>
          <p:cNvPr id="2" name="Slayt Numarası Yer Tutucusu 1"/>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1974049687"/>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up)">
                                      <p:cBhvr>
                                        <p:cTn id="23" dur="500"/>
                                        <p:tgtEl>
                                          <p:spTgt spid="5">
                                            <p:txEl>
                                              <p:pRg st="2" end="2"/>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up)">
                                      <p:cBhvr>
                                        <p:cTn id="26" dur="500"/>
                                        <p:tgtEl>
                                          <p:spTgt spid="5">
                                            <p:txEl>
                                              <p:pRg st="3" end="3"/>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wipe(up)">
                                      <p:cBhvr>
                                        <p:cTn id="29" dur="500"/>
                                        <p:tgtEl>
                                          <p:spTgt spid="5">
                                            <p:txEl>
                                              <p:pRg st="4" end="4"/>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up)">
                                      <p:cBhvr>
                                        <p:cTn id="32" dur="500"/>
                                        <p:tgtEl>
                                          <p:spTgt spid="5">
                                            <p:txEl>
                                              <p:pRg st="5" end="5"/>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up)">
                                      <p:cBhvr>
                                        <p:cTn id="35" dur="500"/>
                                        <p:tgtEl>
                                          <p:spTgt spid="5">
                                            <p:txEl>
                                              <p:pRg st="6" end="6"/>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wipe(up)">
                                      <p:cBhvr>
                                        <p:cTn id="38" dur="500"/>
                                        <p:tgtEl>
                                          <p:spTgt spid="5">
                                            <p:txEl>
                                              <p:pRg st="7" end="7"/>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wipe(up)">
                                      <p:cBhvr>
                                        <p:cTn id="4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627534"/>
            <a:ext cx="7488832" cy="553998"/>
          </a:xfrm>
          <a:prstGeom prst="rect">
            <a:avLst/>
          </a:prstGeom>
          <a:noFill/>
        </p:spPr>
        <p:txBody>
          <a:bodyPr wrap="square">
            <a:spAutoFit/>
          </a:bodyPr>
          <a:lstStyle/>
          <a:p>
            <a:r>
              <a:rPr lang="tr-TR" sz="3000" b="1" dirty="0">
                <a:solidFill>
                  <a:srgbClr val="9E0000"/>
                </a:solidFill>
              </a:rPr>
              <a:t>ÖĞRENME SÜRECİNDEKİ DÖRT AŞAMA</a:t>
            </a:r>
          </a:p>
        </p:txBody>
      </p:sp>
      <p:sp>
        <p:nvSpPr>
          <p:cNvPr id="5" name="Dikdörtgen 4"/>
          <p:cNvSpPr/>
          <p:nvPr/>
        </p:nvSpPr>
        <p:spPr>
          <a:xfrm>
            <a:off x="827584" y="2076693"/>
            <a:ext cx="7272808" cy="1431161"/>
          </a:xfrm>
          <a:prstGeom prst="rect">
            <a:avLst/>
          </a:prstGeom>
        </p:spPr>
        <p:txBody>
          <a:bodyPr wrap="square">
            <a:spAutoFit/>
          </a:bodyPr>
          <a:lstStyle/>
          <a:p>
            <a:pPr marL="285750" indent="-285750">
              <a:spcBef>
                <a:spcPts val="600"/>
              </a:spcBef>
              <a:buFont typeface="Arial" pitchFamily="34" charset="0"/>
              <a:buChar char="•"/>
            </a:pPr>
            <a:r>
              <a:rPr lang="tr-TR" dirty="0"/>
              <a:t>Uyarıcıların tanımlanması ve </a:t>
            </a:r>
            <a:r>
              <a:rPr lang="tr-TR" dirty="0" smtClean="0"/>
              <a:t>sunulması</a:t>
            </a:r>
          </a:p>
          <a:p>
            <a:pPr marL="285750" indent="-285750">
              <a:spcBef>
                <a:spcPts val="600"/>
              </a:spcBef>
              <a:buFont typeface="Arial" pitchFamily="34" charset="0"/>
              <a:buChar char="•"/>
            </a:pPr>
            <a:r>
              <a:rPr lang="tr-TR" dirty="0"/>
              <a:t>Uyarıcıların </a:t>
            </a:r>
            <a:r>
              <a:rPr lang="tr-TR" dirty="0" smtClean="0"/>
              <a:t>alınması</a:t>
            </a:r>
          </a:p>
          <a:p>
            <a:pPr marL="285750" indent="-285750">
              <a:spcBef>
                <a:spcPts val="600"/>
              </a:spcBef>
              <a:buFont typeface="Arial" pitchFamily="34" charset="0"/>
              <a:buChar char="•"/>
            </a:pPr>
            <a:r>
              <a:rPr lang="tr-TR" dirty="0"/>
              <a:t>Uyarıcıların </a:t>
            </a:r>
            <a:r>
              <a:rPr lang="tr-TR" dirty="0" smtClean="0"/>
              <a:t>algılanması</a:t>
            </a:r>
          </a:p>
          <a:p>
            <a:pPr marL="285750" indent="-285750">
              <a:spcBef>
                <a:spcPts val="600"/>
              </a:spcBef>
              <a:buFont typeface="Arial" pitchFamily="34" charset="0"/>
              <a:buChar char="•"/>
            </a:pPr>
            <a:r>
              <a:rPr lang="tr-TR" dirty="0"/>
              <a:t>Algılara dayalı olarak hareket etme</a:t>
            </a:r>
          </a:p>
        </p:txBody>
      </p:sp>
      <p:sp>
        <p:nvSpPr>
          <p:cNvPr id="2" name="Slayt Numarası Yer Tutucusu 1"/>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3940157357"/>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8" dur="500"/>
                                        <p:tgtEl>
                                          <p:spTgt spid="5">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627534"/>
            <a:ext cx="7488832" cy="553998"/>
          </a:xfrm>
          <a:prstGeom prst="rect">
            <a:avLst/>
          </a:prstGeom>
          <a:noFill/>
        </p:spPr>
        <p:txBody>
          <a:bodyPr wrap="square">
            <a:spAutoFit/>
          </a:bodyPr>
          <a:lstStyle/>
          <a:p>
            <a:r>
              <a:rPr lang="tr-TR" sz="3000" b="1" dirty="0">
                <a:solidFill>
                  <a:srgbClr val="9E0000"/>
                </a:solidFill>
              </a:rPr>
              <a:t>ÖĞRENCİ MERKEZLİ ÖĞRETİM</a:t>
            </a:r>
          </a:p>
        </p:txBody>
      </p:sp>
      <p:sp>
        <p:nvSpPr>
          <p:cNvPr id="4" name="Dikdörtgen 3"/>
          <p:cNvSpPr/>
          <p:nvPr/>
        </p:nvSpPr>
        <p:spPr>
          <a:xfrm>
            <a:off x="644282" y="1203598"/>
            <a:ext cx="7926850" cy="4185761"/>
          </a:xfrm>
          <a:prstGeom prst="rect">
            <a:avLst/>
          </a:prstGeom>
        </p:spPr>
        <p:txBody>
          <a:bodyPr wrap="none">
            <a:spAutoFit/>
          </a:bodyPr>
          <a:lstStyle/>
          <a:p>
            <a:r>
              <a:rPr lang="tr-TR" dirty="0"/>
              <a:t>Örneğin, öğrencilerin</a:t>
            </a:r>
            <a:r>
              <a:rPr lang="tr-TR" dirty="0" smtClean="0"/>
              <a:t>;</a:t>
            </a:r>
          </a:p>
          <a:p>
            <a:pPr marL="285750" indent="-285750">
              <a:spcBef>
                <a:spcPts val="600"/>
              </a:spcBef>
              <a:buFont typeface="Wingdings" pitchFamily="2" charset="2"/>
              <a:buChar char="Ø"/>
            </a:pPr>
            <a:r>
              <a:rPr lang="tr-TR" dirty="0" smtClean="0"/>
              <a:t> </a:t>
            </a:r>
            <a:r>
              <a:rPr lang="tr-TR" dirty="0"/>
              <a:t>Olguları ve/veya ilişkileri kavrama/hatırlama yeteneği, </a:t>
            </a:r>
          </a:p>
          <a:p>
            <a:pPr marL="285750" indent="-285750">
              <a:spcBef>
                <a:spcPts val="600"/>
              </a:spcBef>
              <a:buFont typeface="Wingdings" pitchFamily="2" charset="2"/>
              <a:buChar char="Ø"/>
            </a:pPr>
            <a:r>
              <a:rPr lang="tr-TR" dirty="0" smtClean="0"/>
              <a:t>Fiziksel</a:t>
            </a:r>
            <a:r>
              <a:rPr lang="tr-TR" dirty="0"/>
              <a:t>, duygusal ve sosyal olgunluğu, </a:t>
            </a:r>
          </a:p>
          <a:p>
            <a:pPr marL="285750" indent="-285750">
              <a:spcBef>
                <a:spcPts val="600"/>
              </a:spcBef>
              <a:buFont typeface="Wingdings" pitchFamily="2" charset="2"/>
              <a:buChar char="Ø"/>
            </a:pPr>
            <a:r>
              <a:rPr lang="tr-TR" dirty="0" smtClean="0"/>
              <a:t>Öğrenme </a:t>
            </a:r>
            <a:r>
              <a:rPr lang="tr-TR" dirty="0"/>
              <a:t>arzusu, </a:t>
            </a:r>
          </a:p>
          <a:p>
            <a:pPr marL="285750" indent="-285750">
              <a:spcBef>
                <a:spcPts val="600"/>
              </a:spcBef>
              <a:buFont typeface="Wingdings" pitchFamily="2" charset="2"/>
              <a:buChar char="Ø"/>
            </a:pPr>
            <a:r>
              <a:rPr lang="tr-TR" dirty="0" smtClean="0"/>
              <a:t> </a:t>
            </a:r>
            <a:r>
              <a:rPr lang="tr-TR" dirty="0"/>
              <a:t>Yapacağı şeye konsantre olabilme yeteneği, </a:t>
            </a:r>
          </a:p>
          <a:p>
            <a:pPr marL="285750" indent="-285750">
              <a:spcBef>
                <a:spcPts val="600"/>
              </a:spcBef>
              <a:buFont typeface="Wingdings" pitchFamily="2" charset="2"/>
              <a:buChar char="Ø"/>
            </a:pPr>
            <a:r>
              <a:rPr lang="tr-TR" dirty="0" smtClean="0"/>
              <a:t> Bireysel </a:t>
            </a:r>
            <a:r>
              <a:rPr lang="tr-TR" dirty="0"/>
              <a:t>ve/veya grupla çalışma yeteneği, </a:t>
            </a:r>
          </a:p>
          <a:p>
            <a:pPr marL="285750" indent="-285750">
              <a:spcBef>
                <a:spcPts val="600"/>
              </a:spcBef>
              <a:buFont typeface="Wingdings" pitchFamily="2" charset="2"/>
              <a:buChar char="Ø"/>
            </a:pPr>
            <a:r>
              <a:rPr lang="tr-TR" dirty="0" smtClean="0"/>
              <a:t>Kas </a:t>
            </a:r>
            <a:r>
              <a:rPr lang="tr-TR" dirty="0"/>
              <a:t>koordinasyonu, </a:t>
            </a:r>
            <a:r>
              <a:rPr lang="tr-TR" dirty="0" smtClean="0"/>
              <a:t> </a:t>
            </a:r>
          </a:p>
          <a:p>
            <a:pPr marL="285750" indent="-285750">
              <a:spcBef>
                <a:spcPts val="600"/>
              </a:spcBef>
              <a:buFont typeface="Wingdings" pitchFamily="2" charset="2"/>
              <a:buChar char="Ø"/>
            </a:pPr>
            <a:r>
              <a:rPr lang="tr-TR" dirty="0" smtClean="0"/>
              <a:t> </a:t>
            </a:r>
            <a:r>
              <a:rPr lang="tr-TR" dirty="0"/>
              <a:t>Okuma ve dinleme yeteneği, </a:t>
            </a:r>
          </a:p>
          <a:p>
            <a:pPr marL="285750" indent="-285750">
              <a:spcBef>
                <a:spcPts val="600"/>
              </a:spcBef>
              <a:buFont typeface="Wingdings" pitchFamily="2" charset="2"/>
              <a:buChar char="Ø"/>
            </a:pPr>
            <a:r>
              <a:rPr lang="tr-TR" dirty="0" smtClean="0"/>
              <a:t> </a:t>
            </a:r>
            <a:r>
              <a:rPr lang="tr-TR" dirty="0"/>
              <a:t>Kendini sözlü ve/veya yazılı ifade etme yeteneği, </a:t>
            </a:r>
          </a:p>
          <a:p>
            <a:pPr marL="285750" indent="-285750">
              <a:spcBef>
                <a:spcPts val="600"/>
              </a:spcBef>
              <a:buFont typeface="Wingdings" pitchFamily="2" charset="2"/>
              <a:buChar char="Ø"/>
            </a:pPr>
            <a:r>
              <a:rPr lang="tr-TR" dirty="0" smtClean="0"/>
              <a:t> </a:t>
            </a:r>
            <a:r>
              <a:rPr lang="tr-TR" dirty="0"/>
              <a:t>Fiziki veya somut şeylere bağlılık ve/veya soyutlama ve genelleştirme yeteneği, </a:t>
            </a:r>
          </a:p>
          <a:p>
            <a:pPr marL="285750" indent="-285750">
              <a:spcBef>
                <a:spcPts val="600"/>
              </a:spcBef>
              <a:buFont typeface="Wingdings" pitchFamily="2" charset="2"/>
              <a:buChar char="Ø"/>
            </a:pPr>
            <a:r>
              <a:rPr lang="tr-TR" dirty="0" smtClean="0"/>
              <a:t> </a:t>
            </a:r>
            <a:r>
              <a:rPr lang="tr-TR" dirty="0"/>
              <a:t>Öğrenme hızı veya kapasitesi, farklıdır. </a:t>
            </a:r>
            <a:endParaRPr lang="tr-TR" dirty="0" smtClean="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1590250270"/>
      </p:ext>
    </p:extLst>
  </p:cSld>
  <p:clrMapOvr>
    <a:masterClrMapping/>
  </p:clrMapOvr>
  <mc:AlternateContent xmlns:mc="http://schemas.openxmlformats.org/markup-compatibility/2006" xmlns:p14="http://schemas.microsoft.com/office/powerpoint/2010/main">
    <mc:Choice Requires="p14">
      <p:transition spd="med" p14:dur="600">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1647</Words>
  <Application>Microsoft Office PowerPoint</Application>
  <PresentationFormat>Ekran Gösterisi (16:9)</PresentationFormat>
  <Paragraphs>249</Paragraphs>
  <Slides>52</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52</vt:i4>
      </vt:variant>
    </vt:vector>
  </HeadingPairs>
  <TitlesOfParts>
    <vt:vector size="56" baseType="lpstr">
      <vt:lpstr>Arial</vt:lpstr>
      <vt:lpstr>Calibri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Author</cp:lastModifiedBy>
  <cp:revision>53</cp:revision>
  <dcterms:modified xsi:type="dcterms:W3CDTF">2017-10-20T08:36:39Z</dcterms:modified>
</cp:coreProperties>
</file>