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67" r:id="rId2"/>
    <p:sldId id="256" r:id="rId3"/>
    <p:sldId id="257" r:id="rId4"/>
    <p:sldId id="258" r:id="rId5"/>
    <p:sldId id="259" r:id="rId6"/>
    <p:sldId id="260" r:id="rId7"/>
    <p:sldId id="261" r:id="rId8"/>
    <p:sldId id="262" r:id="rId9"/>
    <p:sldId id="263" r:id="rId10"/>
    <p:sldId id="264" r:id="rId11"/>
    <p:sldId id="265" r:id="rId12"/>
    <p:sldId id="266" r:id="rId13"/>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7" d="100"/>
          <a:sy n="147" d="100"/>
        </p:scale>
        <p:origin x="564" y="12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8B98EA-AAE9-40DA-96BB-22994F5302BE}" type="datetimeFigureOut">
              <a:rPr lang="tr-TR" smtClean="0"/>
              <a:t>20.10.2017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602B0-7B30-45A4-898F-DCA7513C1E8A}" type="slidenum">
              <a:rPr lang="tr-TR" smtClean="0"/>
              <a:t>‹#›</a:t>
            </a:fld>
            <a:endParaRPr lang="tr-TR"/>
          </a:p>
        </p:txBody>
      </p:sp>
    </p:spTree>
    <p:extLst>
      <p:ext uri="{BB962C8B-B14F-4D97-AF65-F5344CB8AC3E}">
        <p14:creationId xmlns:p14="http://schemas.microsoft.com/office/powerpoint/2010/main" val="996911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6E602B0-7B30-45A4-898F-DCA7513C1E8A}" type="slidenum">
              <a:rPr lang="tr-TR" smtClean="0"/>
              <a:t>1</a:t>
            </a:fld>
            <a:endParaRPr lang="tr-TR"/>
          </a:p>
        </p:txBody>
      </p:sp>
    </p:spTree>
    <p:extLst>
      <p:ext uri="{BB962C8B-B14F-4D97-AF65-F5344CB8AC3E}">
        <p14:creationId xmlns:p14="http://schemas.microsoft.com/office/powerpoint/2010/main" val="2978635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19"/>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F19E7373-AE9D-4126-AEBC-A45AA63F6265}" type="datetime1">
              <a:rPr lang="tr-TR" smtClean="0"/>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77ABE0D-ADEE-48F8-903E-9FB05E271EA7}" type="datetime1">
              <a:rPr lang="tr-TR" smtClean="0"/>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79"/>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79"/>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7155B8B-A5A2-4DD6-B4F3-0EB3CA691ACC}" type="datetime1">
              <a:rPr lang="tr-TR" smtClean="0"/>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14401F1-3199-48D3-BA04-EF5CE1286926}" type="datetime1">
              <a:rPr lang="tr-TR" smtClean="0"/>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7CC90E68-F492-4D48-93F8-336998063012}" type="datetime1">
              <a:rPr lang="tr-TR" smtClean="0"/>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818319D-0760-4833-B902-2FF282230F26}" type="datetime1">
              <a:rPr lang="tr-TR" smtClean="0"/>
              <a:t>20.10.2017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3C6D682-72DA-4895-BD05-F9084A4177AF}" type="datetime1">
              <a:rPr lang="tr-TR" smtClean="0"/>
              <a:t>20.10.2017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53737A31-97CF-4C72-9F72-3923A7DC8AE6}" type="datetime1">
              <a:rPr lang="tr-TR" smtClean="0"/>
              <a:t>20.10.2017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F3BA9F5-869A-4D9F-9374-5B2E33D4DB40}" type="datetime1">
              <a:rPr lang="tr-TR" smtClean="0"/>
              <a:t>20.10.2017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04787"/>
            <a:ext cx="3008313" cy="871538"/>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6DB3ABF-2973-45B8-BDCC-714CFCE77786}" type="datetime1">
              <a:rPr lang="tr-TR" smtClean="0"/>
              <a:t>20.10.2017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0"/>
            <a:ext cx="5486400" cy="425054"/>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2704181-5A77-4562-BEF2-E6D25112811E}" type="datetime1">
              <a:rPr lang="tr-TR" smtClean="0"/>
              <a:t>20.10.2017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8725E66-0B13-4314-8F25-24F0A41413CE}" type="datetime1">
              <a:rPr lang="tr-TR" smtClean="0"/>
              <a:t>20.10.2017</a:t>
            </a:fld>
            <a:endParaRPr lang="tr-TR"/>
          </a:p>
        </p:txBody>
      </p:sp>
      <p:sp>
        <p:nvSpPr>
          <p:cNvPr id="5" name="4 Altbilgi Yer Tutucusu"/>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600"/>
    </mc:Choice>
    <mc:Fallback xmlns="">
      <p:transition spd="med"/>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1</a:t>
            </a:fld>
            <a:endParaRPr lang="tr-TR"/>
          </a:p>
        </p:txBody>
      </p:sp>
    </p:spTree>
    <p:extLst>
      <p:ext uri="{BB962C8B-B14F-4D97-AF65-F5344CB8AC3E}">
        <p14:creationId xmlns:p14="http://schemas.microsoft.com/office/powerpoint/2010/main" val="1236122918"/>
      </p:ext>
    </p:extLst>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1187624" y="2283718"/>
            <a:ext cx="7344816" cy="1477328"/>
          </a:xfrm>
          <a:prstGeom prst="rect">
            <a:avLst/>
          </a:prstGeom>
        </p:spPr>
        <p:txBody>
          <a:bodyPr wrap="square">
            <a:spAutoFit/>
          </a:bodyPr>
          <a:lstStyle/>
          <a:p>
            <a:pPr algn="ctr"/>
            <a:r>
              <a:rPr lang="tr-TR" dirty="0"/>
              <a:t>İçinde bulunduğumuz bilgi çağında öğretmenlerden beklenilen yeterlikler ise geçmişe oranla nitelik olarak farklılaşmıştır. Artık, toplumun öğretmenden beklentileri farklılaşmış, eskiden öğretici konumundaki öğretmenin, öğrenme sürecindeki rolü, öğrencinin öğrenmesine yardımcı olma ve öğrenme sürecini kolaylaştırarak rehberlik etme olmuştur. </a:t>
            </a:r>
          </a:p>
        </p:txBody>
      </p:sp>
      <p:sp>
        <p:nvSpPr>
          <p:cNvPr id="5" name="Dikdörtgen 4"/>
          <p:cNvSpPr/>
          <p:nvPr/>
        </p:nvSpPr>
        <p:spPr>
          <a:xfrm>
            <a:off x="611560" y="627534"/>
            <a:ext cx="7488832" cy="1015663"/>
          </a:xfrm>
          <a:prstGeom prst="rect">
            <a:avLst/>
          </a:prstGeom>
          <a:noFill/>
        </p:spPr>
        <p:txBody>
          <a:bodyPr wrap="square">
            <a:spAutoFit/>
          </a:bodyPr>
          <a:lstStyle/>
          <a:p>
            <a:r>
              <a:rPr lang="tr-TR" sz="3000" b="1" dirty="0">
                <a:solidFill>
                  <a:srgbClr val="9E0000"/>
                </a:solidFill>
              </a:rPr>
              <a:t>ÖĞRETMEN YETİŞTİRMENİN </a:t>
            </a:r>
            <a:r>
              <a:rPr lang="tr-TR" sz="3000" b="1" dirty="0" smtClean="0">
                <a:solidFill>
                  <a:srgbClr val="9E0000"/>
                </a:solidFill>
              </a:rPr>
              <a:t/>
            </a:r>
            <a:br>
              <a:rPr lang="tr-TR" sz="3000" b="1" dirty="0" smtClean="0">
                <a:solidFill>
                  <a:srgbClr val="9E0000"/>
                </a:solidFill>
              </a:rPr>
            </a:br>
            <a:r>
              <a:rPr lang="tr-TR" sz="3000" b="1" dirty="0" smtClean="0">
                <a:solidFill>
                  <a:srgbClr val="9E0000"/>
                </a:solidFill>
              </a:rPr>
              <a:t>DÜNÜ</a:t>
            </a:r>
            <a:r>
              <a:rPr lang="tr-TR" sz="3000" b="1" dirty="0">
                <a:solidFill>
                  <a:srgbClr val="9E0000"/>
                </a:solidFill>
              </a:rPr>
              <a:t>, </a:t>
            </a:r>
            <a:r>
              <a:rPr lang="tr-TR" sz="3000" b="1" dirty="0" smtClean="0">
                <a:solidFill>
                  <a:srgbClr val="9E0000"/>
                </a:solidFill>
              </a:rPr>
              <a:t>BUGÜNÜ</a:t>
            </a:r>
            <a:r>
              <a:rPr lang="tr-TR" sz="3000" b="1" dirty="0">
                <a:solidFill>
                  <a:srgbClr val="9E0000"/>
                </a:solidFill>
              </a:rPr>
              <a:t>, YARINI</a:t>
            </a:r>
          </a:p>
        </p:txBody>
      </p:sp>
      <p:sp>
        <p:nvSpPr>
          <p:cNvPr id="2" name="Slayt Numarası Yer Tutucusu 1"/>
          <p:cNvSpPr>
            <a:spLocks noGrp="1"/>
          </p:cNvSpPr>
          <p:nvPr>
            <p:ph type="sldNum" sz="quarter" idx="12"/>
          </p:nvPr>
        </p:nvSpPr>
        <p:spPr/>
        <p:txBody>
          <a:bodyPr/>
          <a:lstStyle/>
          <a:p>
            <a:fld id="{F302176B-0E47-46AC-8F43-DAB4B8A37D06}" type="slidenum">
              <a:rPr lang="tr-TR" smtClean="0"/>
              <a:t>10</a:t>
            </a:fld>
            <a:endParaRPr lang="tr-TR"/>
          </a:p>
        </p:txBody>
      </p:sp>
    </p:spTree>
    <p:extLst>
      <p:ext uri="{BB962C8B-B14F-4D97-AF65-F5344CB8AC3E}">
        <p14:creationId xmlns:p14="http://schemas.microsoft.com/office/powerpoint/2010/main" val="99865204"/>
      </p:ext>
    </p:extLst>
  </p:cSld>
  <p:clrMapOvr>
    <a:masterClrMapping/>
  </p:clrMapOvr>
  <mc:AlternateContent xmlns:mc="http://schemas.openxmlformats.org/markup-compatibility/2006" xmlns:p14="http://schemas.microsoft.com/office/powerpoint/2010/main">
    <mc:Choice Requires="p14">
      <p:transition spd="med" p14:dur="600">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ikdörtgen 4"/>
          <p:cNvSpPr/>
          <p:nvPr/>
        </p:nvSpPr>
        <p:spPr>
          <a:xfrm>
            <a:off x="611560" y="627534"/>
            <a:ext cx="7488832" cy="1015663"/>
          </a:xfrm>
          <a:prstGeom prst="rect">
            <a:avLst/>
          </a:prstGeom>
          <a:noFill/>
        </p:spPr>
        <p:txBody>
          <a:bodyPr wrap="square">
            <a:spAutoFit/>
          </a:bodyPr>
          <a:lstStyle/>
          <a:p>
            <a:r>
              <a:rPr lang="tr-TR" sz="3000" b="1" dirty="0">
                <a:solidFill>
                  <a:srgbClr val="9E0000"/>
                </a:solidFill>
              </a:rPr>
              <a:t>TÜRKİYE’DE ÖĞRETMENLİK MESLEĞİNİN </a:t>
            </a:r>
            <a:r>
              <a:rPr lang="tr-TR" sz="3000" b="1" dirty="0" smtClean="0">
                <a:solidFill>
                  <a:srgbClr val="9E0000"/>
                </a:solidFill>
              </a:rPr>
              <a:t/>
            </a:r>
            <a:br>
              <a:rPr lang="tr-TR" sz="3000" b="1" dirty="0" smtClean="0">
                <a:solidFill>
                  <a:srgbClr val="9E0000"/>
                </a:solidFill>
              </a:rPr>
            </a:br>
            <a:r>
              <a:rPr lang="tr-TR" sz="3000" b="1" dirty="0" smtClean="0">
                <a:solidFill>
                  <a:srgbClr val="9E0000"/>
                </a:solidFill>
              </a:rPr>
              <a:t>BAZI </a:t>
            </a:r>
            <a:r>
              <a:rPr lang="tr-TR" sz="3000" b="1" dirty="0">
                <a:solidFill>
                  <a:srgbClr val="9E0000"/>
                </a:solidFill>
              </a:rPr>
              <a:t>ÖZELLİKLERİ</a:t>
            </a:r>
          </a:p>
        </p:txBody>
      </p:sp>
      <p:sp>
        <p:nvSpPr>
          <p:cNvPr id="6" name="Dikdörtgen 5"/>
          <p:cNvSpPr/>
          <p:nvPr/>
        </p:nvSpPr>
        <p:spPr>
          <a:xfrm>
            <a:off x="755576" y="1779662"/>
            <a:ext cx="7344816" cy="2893100"/>
          </a:xfrm>
          <a:prstGeom prst="rect">
            <a:avLst/>
          </a:prstGeom>
        </p:spPr>
        <p:txBody>
          <a:bodyPr wrap="square">
            <a:spAutoFit/>
          </a:bodyPr>
          <a:lstStyle/>
          <a:p>
            <a:pPr marL="285750" indent="-285750">
              <a:spcBef>
                <a:spcPts val="600"/>
              </a:spcBef>
              <a:buFont typeface="Arial" pitchFamily="34" charset="0"/>
              <a:buChar char="•"/>
            </a:pPr>
            <a:r>
              <a:rPr lang="tr-TR" dirty="0"/>
              <a:t>Kamu görevlilerinin dörtte birini, öğretmenler oluşturmaktadır</a:t>
            </a:r>
            <a:r>
              <a:rPr lang="tr-TR" dirty="0" smtClean="0"/>
              <a:t>.</a:t>
            </a:r>
          </a:p>
          <a:p>
            <a:pPr marL="285750" indent="-285750">
              <a:spcBef>
                <a:spcPts val="600"/>
              </a:spcBef>
              <a:buFont typeface="Arial" pitchFamily="34" charset="0"/>
              <a:buChar char="•"/>
            </a:pPr>
            <a:r>
              <a:rPr lang="tr-TR" dirty="0"/>
              <a:t>Kadınların yoğun olarak çalışması</a:t>
            </a:r>
          </a:p>
          <a:p>
            <a:pPr marL="285750" indent="-285750">
              <a:spcBef>
                <a:spcPts val="600"/>
              </a:spcBef>
              <a:buFont typeface="Arial" pitchFamily="34" charset="0"/>
              <a:buChar char="•"/>
            </a:pPr>
            <a:r>
              <a:rPr lang="tr-TR" dirty="0" smtClean="0"/>
              <a:t>Alt </a:t>
            </a:r>
            <a:r>
              <a:rPr lang="tr-TR" dirty="0"/>
              <a:t>ve orta gelir gruplarının tercih etmesi </a:t>
            </a:r>
          </a:p>
          <a:p>
            <a:pPr marL="285750" indent="-285750">
              <a:spcBef>
                <a:spcPts val="600"/>
              </a:spcBef>
              <a:buFont typeface="Arial" pitchFamily="34" charset="0"/>
              <a:buChar char="•"/>
            </a:pPr>
            <a:r>
              <a:rPr lang="tr-TR" dirty="0"/>
              <a:t>Öğretmenlik mesleğinde kariyer yapma ve mesleki gelişim imkanları çok sınırlıdır. </a:t>
            </a:r>
            <a:r>
              <a:rPr lang="tr-TR" dirty="0" smtClean="0"/>
              <a:t>Mesleğin </a:t>
            </a:r>
            <a:r>
              <a:rPr lang="tr-TR" dirty="0"/>
              <a:t>önemli bir kısmını oluşturan kadın üyeler yarım gün çalışma ve uzun tatiller için mesleğe yöneldiklerini belirtmektedirler. </a:t>
            </a:r>
          </a:p>
          <a:p>
            <a:pPr marL="285750" indent="-285750">
              <a:spcBef>
                <a:spcPts val="600"/>
              </a:spcBef>
              <a:buFont typeface="Arial" pitchFamily="34" charset="0"/>
              <a:buChar char="•"/>
            </a:pPr>
            <a:r>
              <a:rPr lang="tr-TR" dirty="0" smtClean="0"/>
              <a:t>Ülkemizde </a:t>
            </a:r>
            <a:r>
              <a:rPr lang="tr-TR" dirty="0"/>
              <a:t>yaygınlaşmaya başlayan özel öğretim kurumları ve özel dershaneler nitelikli öğretmenlerin yüksek kazanç elde etmelerine imkan sağlamaktadır. </a:t>
            </a:r>
          </a:p>
        </p:txBody>
      </p:sp>
      <p:sp>
        <p:nvSpPr>
          <p:cNvPr id="2" name="Slayt Numarası Yer Tutucusu 1"/>
          <p:cNvSpPr>
            <a:spLocks noGrp="1"/>
          </p:cNvSpPr>
          <p:nvPr>
            <p:ph type="sldNum" sz="quarter" idx="12"/>
          </p:nvPr>
        </p:nvSpPr>
        <p:spPr/>
        <p:txBody>
          <a:bodyPr/>
          <a:lstStyle/>
          <a:p>
            <a:fld id="{F302176B-0E47-46AC-8F43-DAB4B8A37D06}" type="slidenum">
              <a:rPr lang="tr-TR" smtClean="0"/>
              <a:t>11</a:t>
            </a:fld>
            <a:endParaRPr lang="tr-TR"/>
          </a:p>
        </p:txBody>
      </p:sp>
    </p:spTree>
    <p:extLst>
      <p:ext uri="{BB962C8B-B14F-4D97-AF65-F5344CB8AC3E}">
        <p14:creationId xmlns:p14="http://schemas.microsoft.com/office/powerpoint/2010/main" val="4006559381"/>
      </p:ext>
    </p:extLst>
  </p:cSld>
  <p:clrMapOvr>
    <a:masterClrMapping/>
  </p:clrMapOvr>
  <mc:AlternateContent xmlns:mc="http://schemas.openxmlformats.org/markup-compatibility/2006" xmlns:p14="http://schemas.microsoft.com/office/powerpoint/2010/main">
    <mc:Choice Requires="p14">
      <p:transition spd="med" p14:dur="600">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up)">
                                      <p:cBhvr>
                                        <p:cTn id="15" dur="500"/>
                                        <p:tgtEl>
                                          <p:spTgt spid="6">
                                            <p:txEl>
                                              <p:pRg st="1" end="1"/>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up)">
                                      <p:cBhvr>
                                        <p:cTn id="18" dur="500"/>
                                        <p:tgtEl>
                                          <p:spTgt spid="6">
                                            <p:txEl>
                                              <p:pRg st="2" end="2"/>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up)">
                                      <p:cBhvr>
                                        <p:cTn id="21" dur="500"/>
                                        <p:tgtEl>
                                          <p:spTgt spid="6">
                                            <p:txEl>
                                              <p:pRg st="3" end="3"/>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wipe(up)">
                                      <p:cBhvr>
                                        <p:cTn id="2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611560" y="627534"/>
            <a:ext cx="7488832" cy="1015663"/>
          </a:xfrm>
          <a:prstGeom prst="rect">
            <a:avLst/>
          </a:prstGeom>
          <a:noFill/>
        </p:spPr>
        <p:txBody>
          <a:bodyPr wrap="square">
            <a:spAutoFit/>
          </a:bodyPr>
          <a:lstStyle/>
          <a:p>
            <a:r>
              <a:rPr lang="tr-TR" sz="3000" b="1" dirty="0">
                <a:solidFill>
                  <a:srgbClr val="9E0000"/>
                </a:solidFill>
              </a:rPr>
              <a:t>ÖĞRETMENLİKTE KADEMELENDİRME SİSTEMİ (KARİYER BASAMAKLARI)</a:t>
            </a:r>
          </a:p>
        </p:txBody>
      </p:sp>
      <p:sp>
        <p:nvSpPr>
          <p:cNvPr id="5" name="Dikdörtgen 4"/>
          <p:cNvSpPr/>
          <p:nvPr/>
        </p:nvSpPr>
        <p:spPr>
          <a:xfrm>
            <a:off x="971600" y="2207642"/>
            <a:ext cx="7488832" cy="2308324"/>
          </a:xfrm>
          <a:prstGeom prst="rect">
            <a:avLst/>
          </a:prstGeom>
        </p:spPr>
        <p:txBody>
          <a:bodyPr wrap="square">
            <a:spAutoFit/>
          </a:bodyPr>
          <a:lstStyle/>
          <a:p>
            <a:pPr algn="ctr"/>
            <a:r>
              <a:rPr lang="tr-TR" dirty="0"/>
              <a:t>Öğretmenlerin iş doyumunu ve mesleğe bağlılığını etkileyen etkenlerden biri, mesleki gelişimlerinin sağlanmasıdır. Bu amaçla, MEB, öğretmenlerin meslek içinde yükselmelerini ve kariyer gelişimlerini düzenlemek amacıyla, </a:t>
            </a:r>
            <a:endParaRPr lang="tr-TR" dirty="0" smtClean="0"/>
          </a:p>
          <a:p>
            <a:pPr algn="ctr"/>
            <a:endParaRPr lang="tr-TR" dirty="0"/>
          </a:p>
          <a:p>
            <a:pPr algn="ctr"/>
            <a:r>
              <a:rPr lang="tr-TR" dirty="0" smtClean="0"/>
              <a:t>5204 </a:t>
            </a:r>
            <a:r>
              <a:rPr lang="tr-TR" dirty="0"/>
              <a:t>sayılı “Milli Eğitim Temel Kanunu ve Devlet Memurları Kanununda Değişiklik Yapılmasına İlişkin Kanun” ile öğretmenlikte kademelendirme sistemine geçmiştir. Bu kanun, öğretmenlik mesleğini, “öğretmen”, “uzman öğretmen” ve “başöğretmen” unvanlarıyla üç kariyer basamağına ayırmaktadır.</a:t>
            </a:r>
          </a:p>
        </p:txBody>
      </p:sp>
      <p:sp>
        <p:nvSpPr>
          <p:cNvPr id="2" name="Slayt Numarası Yer Tutucusu 1"/>
          <p:cNvSpPr>
            <a:spLocks noGrp="1"/>
          </p:cNvSpPr>
          <p:nvPr>
            <p:ph type="sldNum" sz="quarter" idx="12"/>
          </p:nvPr>
        </p:nvSpPr>
        <p:spPr/>
        <p:txBody>
          <a:bodyPr/>
          <a:lstStyle/>
          <a:p>
            <a:fld id="{F302176B-0E47-46AC-8F43-DAB4B8A37D06}" type="slidenum">
              <a:rPr lang="tr-TR" smtClean="0"/>
              <a:t>12</a:t>
            </a:fld>
            <a:endParaRPr lang="tr-TR"/>
          </a:p>
        </p:txBody>
      </p:sp>
    </p:spTree>
    <p:extLst>
      <p:ext uri="{BB962C8B-B14F-4D97-AF65-F5344CB8AC3E}">
        <p14:creationId xmlns:p14="http://schemas.microsoft.com/office/powerpoint/2010/main" val="2062938762"/>
      </p:ext>
    </p:extLst>
  </p:cSld>
  <p:clrMapOvr>
    <a:masterClrMapping/>
  </p:clrMapOvr>
  <mc:AlternateContent xmlns:mc="http://schemas.openxmlformats.org/markup-compatibility/2006" xmlns:p14="http://schemas.microsoft.com/office/powerpoint/2010/main">
    <mc:Choice Requires="p14">
      <p:transition spd="med" p14:dur="600">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80">
                                          <p:stCondLst>
                                            <p:cond delay="0"/>
                                          </p:stCondLst>
                                        </p:cTn>
                                        <p:tgtEl>
                                          <p:spTgt spid="5">
                                            <p:txEl>
                                              <p:pRg st="0" end="0"/>
                                            </p:txEl>
                                          </p:spTgt>
                                        </p:tgtEl>
                                      </p:cBhvr>
                                    </p:animEffect>
                                    <p:anim calcmode="lin" valueType="num">
                                      <p:cBhvr>
                                        <p:cTn id="13"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xEl>
                                              <p:pRg st="0" end="0"/>
                                            </p:txEl>
                                          </p:spTgt>
                                        </p:tgtEl>
                                      </p:cBhvr>
                                      <p:to x="100000" y="60000"/>
                                    </p:animScale>
                                    <p:animScale>
                                      <p:cBhvr>
                                        <p:cTn id="19" dur="166" decel="50000">
                                          <p:stCondLst>
                                            <p:cond delay="676"/>
                                          </p:stCondLst>
                                        </p:cTn>
                                        <p:tgtEl>
                                          <p:spTgt spid="5">
                                            <p:txEl>
                                              <p:pRg st="0" end="0"/>
                                            </p:txEl>
                                          </p:spTgt>
                                        </p:tgtEl>
                                      </p:cBhvr>
                                      <p:to x="100000" y="100000"/>
                                    </p:animScale>
                                    <p:animScale>
                                      <p:cBhvr>
                                        <p:cTn id="20" dur="26">
                                          <p:stCondLst>
                                            <p:cond delay="1312"/>
                                          </p:stCondLst>
                                        </p:cTn>
                                        <p:tgtEl>
                                          <p:spTgt spid="5">
                                            <p:txEl>
                                              <p:pRg st="0" end="0"/>
                                            </p:txEl>
                                          </p:spTgt>
                                        </p:tgtEl>
                                      </p:cBhvr>
                                      <p:to x="100000" y="80000"/>
                                    </p:animScale>
                                    <p:animScale>
                                      <p:cBhvr>
                                        <p:cTn id="21" dur="166" decel="50000">
                                          <p:stCondLst>
                                            <p:cond delay="1338"/>
                                          </p:stCondLst>
                                        </p:cTn>
                                        <p:tgtEl>
                                          <p:spTgt spid="5">
                                            <p:txEl>
                                              <p:pRg st="0" end="0"/>
                                            </p:txEl>
                                          </p:spTgt>
                                        </p:tgtEl>
                                      </p:cBhvr>
                                      <p:to x="100000" y="100000"/>
                                    </p:animScale>
                                    <p:animScale>
                                      <p:cBhvr>
                                        <p:cTn id="22" dur="26">
                                          <p:stCondLst>
                                            <p:cond delay="1642"/>
                                          </p:stCondLst>
                                        </p:cTn>
                                        <p:tgtEl>
                                          <p:spTgt spid="5">
                                            <p:txEl>
                                              <p:pRg st="0" end="0"/>
                                            </p:txEl>
                                          </p:spTgt>
                                        </p:tgtEl>
                                      </p:cBhvr>
                                      <p:to x="100000" y="90000"/>
                                    </p:animScale>
                                    <p:animScale>
                                      <p:cBhvr>
                                        <p:cTn id="23" dur="166" decel="50000">
                                          <p:stCondLst>
                                            <p:cond delay="1668"/>
                                          </p:stCondLst>
                                        </p:cTn>
                                        <p:tgtEl>
                                          <p:spTgt spid="5">
                                            <p:txEl>
                                              <p:pRg st="0" end="0"/>
                                            </p:txEl>
                                          </p:spTgt>
                                        </p:tgtEl>
                                      </p:cBhvr>
                                      <p:to x="100000" y="100000"/>
                                    </p:animScale>
                                    <p:animScale>
                                      <p:cBhvr>
                                        <p:cTn id="24" dur="26">
                                          <p:stCondLst>
                                            <p:cond delay="1808"/>
                                          </p:stCondLst>
                                        </p:cTn>
                                        <p:tgtEl>
                                          <p:spTgt spid="5">
                                            <p:txEl>
                                              <p:pRg st="0" end="0"/>
                                            </p:txEl>
                                          </p:spTgt>
                                        </p:tgtEl>
                                      </p:cBhvr>
                                      <p:to x="100000" y="95000"/>
                                    </p:animScale>
                                    <p:animScale>
                                      <p:cBhvr>
                                        <p:cTn id="25" dur="166" decel="50000">
                                          <p:stCondLst>
                                            <p:cond delay="1834"/>
                                          </p:stCondLst>
                                        </p:cTn>
                                        <p:tgtEl>
                                          <p:spTgt spid="5">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down)">
                                      <p:cBhvr>
                                        <p:cTn id="30" dur="580">
                                          <p:stCondLst>
                                            <p:cond delay="0"/>
                                          </p:stCondLst>
                                        </p:cTn>
                                        <p:tgtEl>
                                          <p:spTgt spid="5">
                                            <p:txEl>
                                              <p:pRg st="2" end="2"/>
                                            </p:txEl>
                                          </p:spTgt>
                                        </p:tgtEl>
                                      </p:cBhvr>
                                    </p:animEffect>
                                    <p:anim calcmode="lin" valueType="num">
                                      <p:cBhvr>
                                        <p:cTn id="31"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xEl>
                                              <p:pRg st="2" end="2"/>
                                            </p:txEl>
                                          </p:spTgt>
                                        </p:tgtEl>
                                      </p:cBhvr>
                                      <p:to x="100000" y="60000"/>
                                    </p:animScale>
                                    <p:animScale>
                                      <p:cBhvr>
                                        <p:cTn id="37" dur="166" decel="50000">
                                          <p:stCondLst>
                                            <p:cond delay="676"/>
                                          </p:stCondLst>
                                        </p:cTn>
                                        <p:tgtEl>
                                          <p:spTgt spid="5">
                                            <p:txEl>
                                              <p:pRg st="2" end="2"/>
                                            </p:txEl>
                                          </p:spTgt>
                                        </p:tgtEl>
                                      </p:cBhvr>
                                      <p:to x="100000" y="100000"/>
                                    </p:animScale>
                                    <p:animScale>
                                      <p:cBhvr>
                                        <p:cTn id="38" dur="26">
                                          <p:stCondLst>
                                            <p:cond delay="1312"/>
                                          </p:stCondLst>
                                        </p:cTn>
                                        <p:tgtEl>
                                          <p:spTgt spid="5">
                                            <p:txEl>
                                              <p:pRg st="2" end="2"/>
                                            </p:txEl>
                                          </p:spTgt>
                                        </p:tgtEl>
                                      </p:cBhvr>
                                      <p:to x="100000" y="80000"/>
                                    </p:animScale>
                                    <p:animScale>
                                      <p:cBhvr>
                                        <p:cTn id="39" dur="166" decel="50000">
                                          <p:stCondLst>
                                            <p:cond delay="1338"/>
                                          </p:stCondLst>
                                        </p:cTn>
                                        <p:tgtEl>
                                          <p:spTgt spid="5">
                                            <p:txEl>
                                              <p:pRg st="2" end="2"/>
                                            </p:txEl>
                                          </p:spTgt>
                                        </p:tgtEl>
                                      </p:cBhvr>
                                      <p:to x="100000" y="100000"/>
                                    </p:animScale>
                                    <p:animScale>
                                      <p:cBhvr>
                                        <p:cTn id="40" dur="26">
                                          <p:stCondLst>
                                            <p:cond delay="1642"/>
                                          </p:stCondLst>
                                        </p:cTn>
                                        <p:tgtEl>
                                          <p:spTgt spid="5">
                                            <p:txEl>
                                              <p:pRg st="2" end="2"/>
                                            </p:txEl>
                                          </p:spTgt>
                                        </p:tgtEl>
                                      </p:cBhvr>
                                      <p:to x="100000" y="90000"/>
                                    </p:animScale>
                                    <p:animScale>
                                      <p:cBhvr>
                                        <p:cTn id="41" dur="166" decel="50000">
                                          <p:stCondLst>
                                            <p:cond delay="1668"/>
                                          </p:stCondLst>
                                        </p:cTn>
                                        <p:tgtEl>
                                          <p:spTgt spid="5">
                                            <p:txEl>
                                              <p:pRg st="2" end="2"/>
                                            </p:txEl>
                                          </p:spTgt>
                                        </p:tgtEl>
                                      </p:cBhvr>
                                      <p:to x="100000" y="100000"/>
                                    </p:animScale>
                                    <p:animScale>
                                      <p:cBhvr>
                                        <p:cTn id="42" dur="26">
                                          <p:stCondLst>
                                            <p:cond delay="1808"/>
                                          </p:stCondLst>
                                        </p:cTn>
                                        <p:tgtEl>
                                          <p:spTgt spid="5">
                                            <p:txEl>
                                              <p:pRg st="2" end="2"/>
                                            </p:txEl>
                                          </p:spTgt>
                                        </p:tgtEl>
                                      </p:cBhvr>
                                      <p:to x="100000" y="95000"/>
                                    </p:animScale>
                                    <p:animScale>
                                      <p:cBhvr>
                                        <p:cTn id="43" dur="166" decel="50000">
                                          <p:stCondLst>
                                            <p:cond delay="1834"/>
                                          </p:stCondLst>
                                        </p:cTn>
                                        <p:tgtEl>
                                          <p:spTgt spid="5">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3312840" y="1489015"/>
            <a:ext cx="2932599" cy="938719"/>
          </a:xfrm>
          <a:prstGeom prst="rect">
            <a:avLst/>
          </a:prstGeom>
        </p:spPr>
        <p:txBody>
          <a:bodyPr wrap="none">
            <a:spAutoFit/>
          </a:bodyPr>
          <a:lstStyle/>
          <a:p>
            <a:pPr algn="ctr"/>
            <a:r>
              <a:rPr lang="tr-TR" sz="5500" b="1" dirty="0" smtClean="0">
                <a:solidFill>
                  <a:srgbClr val="9E0000"/>
                </a:solidFill>
              </a:rPr>
              <a:t>BÖLÜM 3</a:t>
            </a:r>
            <a:endParaRPr lang="tr-TR" sz="5500" dirty="0">
              <a:solidFill>
                <a:srgbClr val="9E0000"/>
              </a:solidFill>
            </a:endParaRPr>
          </a:p>
        </p:txBody>
      </p:sp>
      <p:cxnSp>
        <p:nvCxnSpPr>
          <p:cNvPr id="5" name="Düz Bağlayıcı 4"/>
          <p:cNvCxnSpPr/>
          <p:nvPr/>
        </p:nvCxnSpPr>
        <p:spPr>
          <a:xfrm>
            <a:off x="899592" y="2499742"/>
            <a:ext cx="7776864" cy="0"/>
          </a:xfrm>
          <a:prstGeom prst="line">
            <a:avLst/>
          </a:prstGeom>
          <a:ln w="12700"/>
        </p:spPr>
        <p:style>
          <a:lnRef idx="2">
            <a:schemeClr val="dk1"/>
          </a:lnRef>
          <a:fillRef idx="0">
            <a:schemeClr val="dk1"/>
          </a:fillRef>
          <a:effectRef idx="1">
            <a:schemeClr val="dk1"/>
          </a:effectRef>
          <a:fontRef idx="minor">
            <a:schemeClr val="tx1"/>
          </a:fontRef>
        </p:style>
      </p:cxnSp>
      <p:sp>
        <p:nvSpPr>
          <p:cNvPr id="6" name="Dikdörtgen 5"/>
          <p:cNvSpPr/>
          <p:nvPr/>
        </p:nvSpPr>
        <p:spPr>
          <a:xfrm>
            <a:off x="1212082" y="2643758"/>
            <a:ext cx="7217489" cy="938719"/>
          </a:xfrm>
          <a:prstGeom prst="rect">
            <a:avLst/>
          </a:prstGeom>
        </p:spPr>
        <p:txBody>
          <a:bodyPr wrap="none">
            <a:spAutoFit/>
          </a:bodyPr>
          <a:lstStyle/>
          <a:p>
            <a:pPr algn="ctr"/>
            <a:r>
              <a:rPr lang="tr-TR" sz="5500" b="1" dirty="0"/>
              <a:t>ÖĞRETMENLİK MESLEĞİ</a:t>
            </a:r>
            <a:endParaRPr lang="tr-TR" sz="55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2</a:t>
            </a:fld>
            <a:endParaRPr lang="tr-TR"/>
          </a:p>
        </p:txBody>
      </p:sp>
    </p:spTree>
    <p:extLst>
      <p:ext uri="{BB962C8B-B14F-4D97-AF65-F5344CB8AC3E}">
        <p14:creationId xmlns:p14="http://schemas.microsoft.com/office/powerpoint/2010/main" val="3780992199"/>
      </p:ext>
    </p:extLst>
  </p:cSld>
  <p:clrMapOvr>
    <a:masterClrMapping/>
  </p:clrMapOvr>
  <mc:AlternateContent xmlns:mc="http://schemas.openxmlformats.org/markup-compatibility/2006" xmlns:p14="http://schemas.microsoft.com/office/powerpoint/2010/main">
    <mc:Choice Requires="p14">
      <p:transition spd="med" p14:dur="600">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1043608" y="627534"/>
            <a:ext cx="7488832" cy="630942"/>
          </a:xfrm>
          <a:prstGeom prst="rect">
            <a:avLst/>
          </a:prstGeom>
          <a:solidFill>
            <a:schemeClr val="accent1">
              <a:lumMod val="40000"/>
              <a:lumOff val="60000"/>
            </a:schemeClr>
          </a:solidFill>
        </p:spPr>
        <p:txBody>
          <a:bodyPr wrap="square">
            <a:spAutoFit/>
          </a:bodyPr>
          <a:lstStyle/>
          <a:p>
            <a:pPr algn="ctr"/>
            <a:r>
              <a:rPr lang="tr-TR" sz="3500" b="1" dirty="0">
                <a:solidFill>
                  <a:srgbClr val="9E0000"/>
                </a:solidFill>
              </a:rPr>
              <a:t>Amaçlarımız</a:t>
            </a:r>
            <a:endParaRPr lang="tr-TR" sz="3500" dirty="0">
              <a:solidFill>
                <a:srgbClr val="9E0000"/>
              </a:solidFill>
            </a:endParaRPr>
          </a:p>
        </p:txBody>
      </p:sp>
      <p:sp>
        <p:nvSpPr>
          <p:cNvPr id="5" name="Dikdörtgen 4"/>
          <p:cNvSpPr/>
          <p:nvPr/>
        </p:nvSpPr>
        <p:spPr>
          <a:xfrm>
            <a:off x="1043608" y="2368500"/>
            <a:ext cx="7488832" cy="923330"/>
          </a:xfrm>
          <a:prstGeom prst="rect">
            <a:avLst/>
          </a:prstGeom>
        </p:spPr>
        <p:txBody>
          <a:bodyPr wrap="square">
            <a:spAutoFit/>
          </a:bodyPr>
          <a:lstStyle/>
          <a:p>
            <a:pPr algn="ctr"/>
            <a:r>
              <a:rPr lang="tr-TR" dirty="0"/>
              <a:t>Bu bölümde, öğretmenlik mesleği tanımlanmış, </a:t>
            </a:r>
            <a:r>
              <a:rPr lang="tr-TR" dirty="0" smtClean="0"/>
              <a:t/>
            </a:r>
            <a:br>
              <a:rPr lang="tr-TR" dirty="0" smtClean="0"/>
            </a:br>
            <a:r>
              <a:rPr lang="tr-TR" dirty="0" err="1" smtClean="0"/>
              <a:t>meslekleşme</a:t>
            </a:r>
            <a:r>
              <a:rPr lang="tr-TR" dirty="0" smtClean="0"/>
              <a:t> koşulları </a:t>
            </a:r>
            <a:r>
              <a:rPr lang="tr-TR" dirty="0" err="1"/>
              <a:t>açısıdan</a:t>
            </a:r>
            <a:r>
              <a:rPr lang="tr-TR" dirty="0"/>
              <a:t> “öğretmenlik” irdelenmiş ve </a:t>
            </a:r>
            <a:endParaRPr lang="tr-TR" dirty="0" smtClean="0"/>
          </a:p>
          <a:p>
            <a:pPr algn="ctr"/>
            <a:r>
              <a:rPr lang="tr-TR" dirty="0" smtClean="0"/>
              <a:t>öğretmen </a:t>
            </a:r>
            <a:r>
              <a:rPr lang="tr-TR" dirty="0"/>
              <a:t>yetiştirmenin </a:t>
            </a:r>
            <a:r>
              <a:rPr lang="tr-TR" dirty="0" smtClean="0"/>
              <a:t> tarihsel </a:t>
            </a:r>
            <a:r>
              <a:rPr lang="tr-TR" dirty="0"/>
              <a:t>gelişimi sunulmuştur.</a:t>
            </a:r>
          </a:p>
        </p:txBody>
      </p:sp>
      <p:sp>
        <p:nvSpPr>
          <p:cNvPr id="2" name="Slayt Numarası Yer Tutucusu 1"/>
          <p:cNvSpPr>
            <a:spLocks noGrp="1"/>
          </p:cNvSpPr>
          <p:nvPr>
            <p:ph type="sldNum" sz="quarter" idx="12"/>
          </p:nvPr>
        </p:nvSpPr>
        <p:spPr/>
        <p:txBody>
          <a:bodyPr/>
          <a:lstStyle/>
          <a:p>
            <a:fld id="{F302176B-0E47-46AC-8F43-DAB4B8A37D06}" type="slidenum">
              <a:rPr lang="tr-TR" smtClean="0"/>
              <a:t>3</a:t>
            </a:fld>
            <a:endParaRPr lang="tr-TR"/>
          </a:p>
        </p:txBody>
      </p:sp>
    </p:spTree>
    <p:extLst>
      <p:ext uri="{BB962C8B-B14F-4D97-AF65-F5344CB8AC3E}">
        <p14:creationId xmlns:p14="http://schemas.microsoft.com/office/powerpoint/2010/main" val="305402373"/>
      </p:ext>
    </p:extLst>
  </p:cSld>
  <p:clrMapOvr>
    <a:masterClrMapping/>
  </p:clrMapOvr>
  <mc:AlternateContent xmlns:mc="http://schemas.openxmlformats.org/markup-compatibility/2006" xmlns:p14="http://schemas.microsoft.com/office/powerpoint/2010/main">
    <mc:Choice Requires="p14">
      <p:transition spd="med" p14:dur="600">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ikdörtgen 4"/>
          <p:cNvSpPr/>
          <p:nvPr/>
        </p:nvSpPr>
        <p:spPr>
          <a:xfrm>
            <a:off x="611560" y="627534"/>
            <a:ext cx="7488832" cy="553998"/>
          </a:xfrm>
          <a:prstGeom prst="rect">
            <a:avLst/>
          </a:prstGeom>
          <a:noFill/>
        </p:spPr>
        <p:txBody>
          <a:bodyPr wrap="square">
            <a:spAutoFit/>
          </a:bodyPr>
          <a:lstStyle/>
          <a:p>
            <a:r>
              <a:rPr lang="tr-TR" sz="3000" b="1" dirty="0">
                <a:solidFill>
                  <a:srgbClr val="9E0000"/>
                </a:solidFill>
              </a:rPr>
              <a:t>MESLEK NEDİR?</a:t>
            </a:r>
          </a:p>
        </p:txBody>
      </p:sp>
      <p:sp>
        <p:nvSpPr>
          <p:cNvPr id="6" name="Dikdörtgen 5"/>
          <p:cNvSpPr/>
          <p:nvPr/>
        </p:nvSpPr>
        <p:spPr>
          <a:xfrm>
            <a:off x="1403648" y="2052593"/>
            <a:ext cx="6912768" cy="2031325"/>
          </a:xfrm>
          <a:prstGeom prst="rect">
            <a:avLst/>
          </a:prstGeom>
        </p:spPr>
        <p:txBody>
          <a:bodyPr wrap="square">
            <a:spAutoFit/>
          </a:bodyPr>
          <a:lstStyle/>
          <a:p>
            <a:pPr algn="ctr"/>
            <a:r>
              <a:rPr lang="tr-TR" dirty="0"/>
              <a:t>İnsanların toplum içindeki yerlerini belirleyen hususlardan biri de </a:t>
            </a:r>
            <a:r>
              <a:rPr lang="tr-TR" dirty="0" smtClean="0"/>
              <a:t/>
            </a:r>
            <a:br>
              <a:rPr lang="tr-TR" dirty="0" smtClean="0"/>
            </a:br>
            <a:r>
              <a:rPr lang="tr-TR" dirty="0" smtClean="0"/>
              <a:t>sahip </a:t>
            </a:r>
            <a:r>
              <a:rPr lang="tr-TR" dirty="0"/>
              <a:t>olduğu meslektir</a:t>
            </a:r>
            <a:r>
              <a:rPr lang="tr-TR" dirty="0" smtClean="0"/>
              <a:t>.</a:t>
            </a:r>
          </a:p>
          <a:p>
            <a:pPr algn="ctr"/>
            <a:endParaRPr lang="tr-TR" dirty="0"/>
          </a:p>
          <a:p>
            <a:pPr algn="ctr"/>
            <a:r>
              <a:rPr lang="tr-TR" dirty="0" smtClean="0"/>
              <a:t> </a:t>
            </a:r>
            <a:r>
              <a:rPr lang="tr-TR" dirty="0"/>
              <a:t>Türk Dil Kurumu Türkçe Sözlüğüne göre meslek, “bir kimsenin geçimini sağlamak için yaptığı sürekli iş” ve “birbirine bağlı bilimsel veya felsefi düşünceler birliği; bir fikir çevresinde toplanmış çeşitli bilgiler, dizge, sistem” olarak tanımlanmaktadır (TDK, 1988:1012).</a:t>
            </a:r>
          </a:p>
        </p:txBody>
      </p:sp>
      <p:sp>
        <p:nvSpPr>
          <p:cNvPr id="2" name="Slayt Numarası Yer Tutucusu 1"/>
          <p:cNvSpPr>
            <a:spLocks noGrp="1"/>
          </p:cNvSpPr>
          <p:nvPr>
            <p:ph type="sldNum" sz="quarter" idx="12"/>
          </p:nvPr>
        </p:nvSpPr>
        <p:spPr/>
        <p:txBody>
          <a:bodyPr/>
          <a:lstStyle/>
          <a:p>
            <a:fld id="{F302176B-0E47-46AC-8F43-DAB4B8A37D06}" type="slidenum">
              <a:rPr lang="tr-TR" smtClean="0"/>
              <a:t>4</a:t>
            </a:fld>
            <a:endParaRPr lang="tr-TR"/>
          </a:p>
        </p:txBody>
      </p:sp>
    </p:spTree>
    <p:extLst>
      <p:ext uri="{BB962C8B-B14F-4D97-AF65-F5344CB8AC3E}">
        <p14:creationId xmlns:p14="http://schemas.microsoft.com/office/powerpoint/2010/main" val="420372576"/>
      </p:ext>
    </p:extLst>
  </p:cSld>
  <p:clrMapOvr>
    <a:masterClrMapping/>
  </p:clrMapOvr>
  <mc:AlternateContent xmlns:mc="http://schemas.openxmlformats.org/markup-compatibility/2006" xmlns:p14="http://schemas.microsoft.com/office/powerpoint/2010/main">
    <mc:Choice Requires="p14">
      <p:transition spd="med" p14:dur="600">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Dikdörtgen 5"/>
          <p:cNvSpPr/>
          <p:nvPr/>
        </p:nvSpPr>
        <p:spPr>
          <a:xfrm>
            <a:off x="611560" y="627534"/>
            <a:ext cx="7488832" cy="553998"/>
          </a:xfrm>
          <a:prstGeom prst="rect">
            <a:avLst/>
          </a:prstGeom>
          <a:noFill/>
        </p:spPr>
        <p:txBody>
          <a:bodyPr wrap="square">
            <a:spAutoFit/>
          </a:bodyPr>
          <a:lstStyle/>
          <a:p>
            <a:r>
              <a:rPr lang="tr-TR" sz="3000" b="1" dirty="0">
                <a:solidFill>
                  <a:srgbClr val="9E0000"/>
                </a:solidFill>
              </a:rPr>
              <a:t>ÖĞRETMENLİK MESLEĞİ</a:t>
            </a:r>
          </a:p>
        </p:txBody>
      </p:sp>
      <p:sp>
        <p:nvSpPr>
          <p:cNvPr id="7" name="Dikdörtgen 6"/>
          <p:cNvSpPr/>
          <p:nvPr/>
        </p:nvSpPr>
        <p:spPr>
          <a:xfrm>
            <a:off x="1187624" y="2052593"/>
            <a:ext cx="7344816" cy="2031325"/>
          </a:xfrm>
          <a:prstGeom prst="rect">
            <a:avLst/>
          </a:prstGeom>
        </p:spPr>
        <p:txBody>
          <a:bodyPr wrap="square">
            <a:spAutoFit/>
          </a:bodyPr>
          <a:lstStyle/>
          <a:p>
            <a:pPr algn="ctr"/>
            <a:r>
              <a:rPr lang="tr-TR" dirty="0"/>
              <a:t>Ülkemizde öğretmenlerin yasal konumu, 1739 sayılı Milli Eğitim Temel Kanunu’nun 43. maddesi ile düzenlenmiştir. </a:t>
            </a:r>
          </a:p>
          <a:p>
            <a:pPr algn="ctr"/>
            <a:endParaRPr lang="tr-TR" dirty="0" smtClean="0"/>
          </a:p>
          <a:p>
            <a:pPr algn="ctr"/>
            <a:r>
              <a:rPr lang="tr-TR" dirty="0" smtClean="0"/>
              <a:t>Öğretmenlik</a:t>
            </a:r>
            <a:r>
              <a:rPr lang="tr-TR" dirty="0"/>
              <a:t>, Devletin eğitim, öğretim ve bununla ilgili yönetim görevlerini üzerine alan özel bir ihtisas mesleğidir. Öğretmenler bu görevlerini Türk Milli Eğitiminin amaçlarına ve temel ilkelerine uygun olarak </a:t>
            </a:r>
            <a:r>
              <a:rPr lang="tr-TR" dirty="0" smtClean="0"/>
              <a:t/>
            </a:r>
            <a:br>
              <a:rPr lang="tr-TR" dirty="0" smtClean="0"/>
            </a:br>
            <a:r>
              <a:rPr lang="tr-TR" dirty="0" smtClean="0"/>
              <a:t>ifa </a:t>
            </a:r>
            <a:r>
              <a:rPr lang="tr-TR" dirty="0"/>
              <a:t>etmekle yükümlüdürler </a:t>
            </a:r>
          </a:p>
        </p:txBody>
      </p:sp>
      <p:sp>
        <p:nvSpPr>
          <p:cNvPr id="2" name="Slayt Numarası Yer Tutucusu 1"/>
          <p:cNvSpPr>
            <a:spLocks noGrp="1"/>
          </p:cNvSpPr>
          <p:nvPr>
            <p:ph type="sldNum" sz="quarter" idx="12"/>
          </p:nvPr>
        </p:nvSpPr>
        <p:spPr/>
        <p:txBody>
          <a:bodyPr/>
          <a:lstStyle/>
          <a:p>
            <a:fld id="{F302176B-0E47-46AC-8F43-DAB4B8A37D06}" type="slidenum">
              <a:rPr lang="tr-TR" smtClean="0"/>
              <a:t>5</a:t>
            </a:fld>
            <a:endParaRPr lang="tr-TR"/>
          </a:p>
        </p:txBody>
      </p:sp>
    </p:spTree>
    <p:extLst>
      <p:ext uri="{BB962C8B-B14F-4D97-AF65-F5344CB8AC3E}">
        <p14:creationId xmlns:p14="http://schemas.microsoft.com/office/powerpoint/2010/main" val="656016658"/>
      </p:ext>
    </p:extLst>
  </p:cSld>
  <p:clrMapOvr>
    <a:masterClrMapping/>
  </p:clrMapOvr>
  <mc:AlternateContent xmlns:mc="http://schemas.openxmlformats.org/markup-compatibility/2006" xmlns:p14="http://schemas.microsoft.com/office/powerpoint/2010/main">
    <mc:Choice Requires="p14">
      <p:transition spd="med" p14:dur="600">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1259632" y="1991618"/>
            <a:ext cx="7056784" cy="2308324"/>
          </a:xfrm>
          <a:prstGeom prst="rect">
            <a:avLst/>
          </a:prstGeom>
        </p:spPr>
        <p:txBody>
          <a:bodyPr wrap="square">
            <a:spAutoFit/>
          </a:bodyPr>
          <a:lstStyle/>
          <a:p>
            <a:pPr algn="ctr"/>
            <a:r>
              <a:rPr lang="tr-TR" dirty="0"/>
              <a:t>Alanında ya da eğitim bilimleri alanında tezli yüksek lisans öğrenimini tamamlamış öğretmenlerden uzman öğretmenlik, doktora öğrenimini </a:t>
            </a:r>
            <a:r>
              <a:rPr lang="tr-TR" dirty="0" smtClean="0"/>
              <a:t>tamam</a:t>
            </a:r>
            <a:r>
              <a:rPr lang="tr-TR" dirty="0"/>
              <a:t>lamış olan öğretmenlerden ise başöğretmenlik için </a:t>
            </a:r>
            <a:r>
              <a:rPr lang="tr-TR" dirty="0" smtClean="0"/>
              <a:t/>
            </a:r>
            <a:br>
              <a:rPr lang="tr-TR" dirty="0" smtClean="0"/>
            </a:br>
            <a:r>
              <a:rPr lang="tr-TR" dirty="0" smtClean="0"/>
              <a:t>sınav </a:t>
            </a:r>
            <a:r>
              <a:rPr lang="tr-TR" dirty="0"/>
              <a:t>şartı </a:t>
            </a:r>
            <a:r>
              <a:rPr lang="tr-TR" dirty="0" smtClean="0"/>
              <a:t>aranmaz</a:t>
            </a:r>
            <a:r>
              <a:rPr lang="tr-TR" dirty="0"/>
              <a:t>. </a:t>
            </a:r>
            <a:endParaRPr lang="tr-TR" dirty="0" smtClean="0"/>
          </a:p>
          <a:p>
            <a:pPr algn="ctr"/>
            <a:endParaRPr lang="tr-TR" dirty="0"/>
          </a:p>
          <a:p>
            <a:pPr algn="ctr"/>
            <a:r>
              <a:rPr lang="tr-TR" dirty="0" smtClean="0"/>
              <a:t>Bu </a:t>
            </a:r>
            <a:r>
              <a:rPr lang="tr-TR" dirty="0"/>
              <a:t>durumda olan öğretmenler kıdem, etkinlikler (bilimsel, kültürel, sanatsal ve sportif çalışmalar) ve sicil (iş başarımı) </a:t>
            </a:r>
            <a:r>
              <a:rPr lang="tr-TR" dirty="0" smtClean="0"/>
              <a:t/>
            </a:r>
            <a:br>
              <a:rPr lang="tr-TR" dirty="0" smtClean="0"/>
            </a:br>
            <a:r>
              <a:rPr lang="tr-TR" dirty="0" smtClean="0"/>
              <a:t>ölçütlerine </a:t>
            </a:r>
            <a:r>
              <a:rPr lang="tr-TR" dirty="0"/>
              <a:t>göre değerlendirilir.</a:t>
            </a:r>
          </a:p>
        </p:txBody>
      </p:sp>
      <p:sp>
        <p:nvSpPr>
          <p:cNvPr id="5" name="Dikdörtgen 4"/>
          <p:cNvSpPr/>
          <p:nvPr/>
        </p:nvSpPr>
        <p:spPr>
          <a:xfrm>
            <a:off x="611560" y="627534"/>
            <a:ext cx="7488832" cy="553998"/>
          </a:xfrm>
          <a:prstGeom prst="rect">
            <a:avLst/>
          </a:prstGeom>
          <a:noFill/>
        </p:spPr>
        <p:txBody>
          <a:bodyPr wrap="square">
            <a:spAutoFit/>
          </a:bodyPr>
          <a:lstStyle/>
          <a:p>
            <a:r>
              <a:rPr lang="tr-TR" sz="3000" b="1" dirty="0">
                <a:solidFill>
                  <a:srgbClr val="9E0000"/>
                </a:solidFill>
              </a:rPr>
              <a:t>ÖĞRETMENLİK MESLEĞİ</a:t>
            </a:r>
          </a:p>
        </p:txBody>
      </p:sp>
      <p:sp>
        <p:nvSpPr>
          <p:cNvPr id="2" name="Slayt Numarası Yer Tutucusu 1"/>
          <p:cNvSpPr>
            <a:spLocks noGrp="1"/>
          </p:cNvSpPr>
          <p:nvPr>
            <p:ph type="sldNum" sz="quarter" idx="12"/>
          </p:nvPr>
        </p:nvSpPr>
        <p:spPr/>
        <p:txBody>
          <a:bodyPr/>
          <a:lstStyle/>
          <a:p>
            <a:fld id="{F302176B-0E47-46AC-8F43-DAB4B8A37D06}" type="slidenum">
              <a:rPr lang="tr-TR" smtClean="0"/>
              <a:t>6</a:t>
            </a:fld>
            <a:endParaRPr lang="tr-TR"/>
          </a:p>
        </p:txBody>
      </p:sp>
    </p:spTree>
    <p:extLst>
      <p:ext uri="{BB962C8B-B14F-4D97-AF65-F5344CB8AC3E}">
        <p14:creationId xmlns:p14="http://schemas.microsoft.com/office/powerpoint/2010/main" val="2353940687"/>
      </p:ext>
    </p:extLst>
  </p:cSld>
  <p:clrMapOvr>
    <a:masterClrMapping/>
  </p:clrMapOvr>
  <mc:AlternateContent xmlns:mc="http://schemas.openxmlformats.org/markup-compatibility/2006" xmlns:p14="http://schemas.microsoft.com/office/powerpoint/2010/main">
    <mc:Choice Requires="p14">
      <p:transition spd="med" p14:dur="600">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ikdörtgen 4"/>
          <p:cNvSpPr/>
          <p:nvPr/>
        </p:nvSpPr>
        <p:spPr>
          <a:xfrm>
            <a:off x="611560" y="627534"/>
            <a:ext cx="7488832" cy="1015663"/>
          </a:xfrm>
          <a:prstGeom prst="rect">
            <a:avLst/>
          </a:prstGeom>
          <a:noFill/>
        </p:spPr>
        <p:txBody>
          <a:bodyPr wrap="square">
            <a:spAutoFit/>
          </a:bodyPr>
          <a:lstStyle/>
          <a:p>
            <a:r>
              <a:rPr lang="tr-TR" sz="3000" b="1" dirty="0">
                <a:solidFill>
                  <a:srgbClr val="9E0000"/>
                </a:solidFill>
              </a:rPr>
              <a:t>MESLEKLEŞME KOŞULLARI AÇISINDAN ÖĞRETMENLİK</a:t>
            </a:r>
          </a:p>
        </p:txBody>
      </p:sp>
      <p:sp>
        <p:nvSpPr>
          <p:cNvPr id="6" name="Dikdörtgen 5"/>
          <p:cNvSpPr/>
          <p:nvPr/>
        </p:nvSpPr>
        <p:spPr>
          <a:xfrm>
            <a:off x="1115616" y="2135634"/>
            <a:ext cx="7272808" cy="2308324"/>
          </a:xfrm>
          <a:prstGeom prst="rect">
            <a:avLst/>
          </a:prstGeom>
        </p:spPr>
        <p:txBody>
          <a:bodyPr wrap="square">
            <a:spAutoFit/>
          </a:bodyPr>
          <a:lstStyle/>
          <a:p>
            <a:pPr algn="ctr"/>
            <a:r>
              <a:rPr lang="tr-TR" dirty="0"/>
              <a:t>Uzmanlık bilgisi-örgün eğitimden geçme: Ülkemizde öğretmenler, uzmanlık eğitimi alarak yetiştirilmektedirler. </a:t>
            </a:r>
            <a:endParaRPr lang="tr-TR" dirty="0" smtClean="0"/>
          </a:p>
          <a:p>
            <a:pPr algn="ctr"/>
            <a:endParaRPr lang="tr-TR" dirty="0" smtClean="0"/>
          </a:p>
          <a:p>
            <a:pPr algn="ctr"/>
            <a:r>
              <a:rPr lang="tr-TR" dirty="0"/>
              <a:t>16 Mart 1848’de, ilk Öğretmen Okulunun açılışından beri, öğretmenliğin bir okulu olması gereği kabul edilmektedir. Ancak öğretmen ihtiyacının karşılanmaması ve özellikle Fen-Edebiyat fakültelerinin öğretmen yetiştirmiyoruz tavrı içerisinde hemen tüm mezunların öğretmen olarak istihdam edilmeleri mesleğin gelişimini olumsuz olarak etkilemektedir. </a:t>
            </a:r>
          </a:p>
        </p:txBody>
      </p:sp>
      <p:sp>
        <p:nvSpPr>
          <p:cNvPr id="2" name="Slayt Numarası Yer Tutucusu 1"/>
          <p:cNvSpPr>
            <a:spLocks noGrp="1"/>
          </p:cNvSpPr>
          <p:nvPr>
            <p:ph type="sldNum" sz="quarter" idx="12"/>
          </p:nvPr>
        </p:nvSpPr>
        <p:spPr/>
        <p:txBody>
          <a:bodyPr/>
          <a:lstStyle/>
          <a:p>
            <a:fld id="{F302176B-0E47-46AC-8F43-DAB4B8A37D06}" type="slidenum">
              <a:rPr lang="tr-TR" smtClean="0"/>
              <a:t>7</a:t>
            </a:fld>
            <a:endParaRPr lang="tr-TR"/>
          </a:p>
        </p:txBody>
      </p:sp>
    </p:spTree>
    <p:extLst>
      <p:ext uri="{BB962C8B-B14F-4D97-AF65-F5344CB8AC3E}">
        <p14:creationId xmlns:p14="http://schemas.microsoft.com/office/powerpoint/2010/main" val="3195261947"/>
      </p:ext>
    </p:extLst>
  </p:cSld>
  <p:clrMapOvr>
    <a:masterClrMapping/>
  </p:clrMapOvr>
  <mc:AlternateContent xmlns:mc="http://schemas.openxmlformats.org/markup-compatibility/2006" xmlns:p14="http://schemas.microsoft.com/office/powerpoint/2010/main">
    <mc:Choice Requires="p14">
      <p:transition spd="med" p14:dur="600">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1259632" y="2124601"/>
            <a:ext cx="7200800" cy="2031325"/>
          </a:xfrm>
          <a:prstGeom prst="rect">
            <a:avLst/>
          </a:prstGeom>
        </p:spPr>
        <p:txBody>
          <a:bodyPr wrap="square">
            <a:spAutoFit/>
          </a:bodyPr>
          <a:lstStyle/>
          <a:p>
            <a:pPr algn="ctr"/>
            <a:r>
              <a:rPr lang="tr-TR" dirty="0"/>
              <a:t>Hizmet koşulları: Öğretmenlerin hizmet koşulları, diğer profesyonel meslek mensuplarına göre göreli olarak daha dezavantajlıdır. </a:t>
            </a:r>
            <a:endParaRPr lang="tr-TR" dirty="0" smtClean="0"/>
          </a:p>
          <a:p>
            <a:pPr algn="ctr"/>
            <a:endParaRPr lang="tr-TR" dirty="0"/>
          </a:p>
          <a:p>
            <a:pPr algn="ctr"/>
            <a:r>
              <a:rPr lang="tr-TR" dirty="0" smtClean="0"/>
              <a:t>Kalabalık </a:t>
            </a:r>
            <a:r>
              <a:rPr lang="tr-TR" dirty="0"/>
              <a:t>okul ve sınıflar, köylerde çalışma ve bazı temel gereksinmelerin bile karşılanmaması, öğretmenlerin hizmet koşullarını olumsuz olarak etkilemektedir. Bir çok okulda öğretmen çalışma mekanları, kütüphane, yeterli araç-gereç bulunmamaktadır. </a:t>
            </a:r>
          </a:p>
        </p:txBody>
      </p:sp>
      <p:sp>
        <p:nvSpPr>
          <p:cNvPr id="5" name="Dikdörtgen 4"/>
          <p:cNvSpPr/>
          <p:nvPr/>
        </p:nvSpPr>
        <p:spPr>
          <a:xfrm>
            <a:off x="611560" y="627534"/>
            <a:ext cx="7488832" cy="1015663"/>
          </a:xfrm>
          <a:prstGeom prst="rect">
            <a:avLst/>
          </a:prstGeom>
          <a:noFill/>
        </p:spPr>
        <p:txBody>
          <a:bodyPr wrap="square">
            <a:spAutoFit/>
          </a:bodyPr>
          <a:lstStyle/>
          <a:p>
            <a:r>
              <a:rPr lang="tr-TR" sz="3000" b="1" dirty="0">
                <a:solidFill>
                  <a:srgbClr val="9E0000"/>
                </a:solidFill>
              </a:rPr>
              <a:t>MESLEKLEŞME KOŞULLARI AÇISINDAN ÖĞRETMENLİK</a:t>
            </a:r>
          </a:p>
        </p:txBody>
      </p:sp>
      <p:sp>
        <p:nvSpPr>
          <p:cNvPr id="2" name="Slayt Numarası Yer Tutucusu 1"/>
          <p:cNvSpPr>
            <a:spLocks noGrp="1"/>
          </p:cNvSpPr>
          <p:nvPr>
            <p:ph type="sldNum" sz="quarter" idx="12"/>
          </p:nvPr>
        </p:nvSpPr>
        <p:spPr/>
        <p:txBody>
          <a:bodyPr/>
          <a:lstStyle/>
          <a:p>
            <a:fld id="{F302176B-0E47-46AC-8F43-DAB4B8A37D06}" type="slidenum">
              <a:rPr lang="tr-TR" smtClean="0"/>
              <a:t>8</a:t>
            </a:fld>
            <a:endParaRPr lang="tr-TR"/>
          </a:p>
        </p:txBody>
      </p:sp>
    </p:spTree>
    <p:extLst>
      <p:ext uri="{BB962C8B-B14F-4D97-AF65-F5344CB8AC3E}">
        <p14:creationId xmlns:p14="http://schemas.microsoft.com/office/powerpoint/2010/main" val="1355951180"/>
      </p:ext>
    </p:extLst>
  </p:cSld>
  <p:clrMapOvr>
    <a:masterClrMapping/>
  </p:clrMapOvr>
  <mc:AlternateContent xmlns:mc="http://schemas.openxmlformats.org/markup-compatibility/2006" xmlns:p14="http://schemas.microsoft.com/office/powerpoint/2010/main">
    <mc:Choice Requires="p14">
      <p:transition spd="med" p14:dur="600">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ikdörtgen 4"/>
          <p:cNvSpPr/>
          <p:nvPr/>
        </p:nvSpPr>
        <p:spPr>
          <a:xfrm>
            <a:off x="611560" y="627534"/>
            <a:ext cx="7488832" cy="1015663"/>
          </a:xfrm>
          <a:prstGeom prst="rect">
            <a:avLst/>
          </a:prstGeom>
          <a:noFill/>
        </p:spPr>
        <p:txBody>
          <a:bodyPr wrap="square">
            <a:spAutoFit/>
          </a:bodyPr>
          <a:lstStyle/>
          <a:p>
            <a:r>
              <a:rPr lang="tr-TR" sz="3000" b="1" dirty="0">
                <a:solidFill>
                  <a:srgbClr val="9E0000"/>
                </a:solidFill>
              </a:rPr>
              <a:t>ÖĞRETMEN YETİŞTİRMENİN </a:t>
            </a:r>
            <a:r>
              <a:rPr lang="tr-TR" sz="3000" b="1" dirty="0" smtClean="0">
                <a:solidFill>
                  <a:srgbClr val="9E0000"/>
                </a:solidFill>
              </a:rPr>
              <a:t/>
            </a:r>
            <a:br>
              <a:rPr lang="tr-TR" sz="3000" b="1" dirty="0" smtClean="0">
                <a:solidFill>
                  <a:srgbClr val="9E0000"/>
                </a:solidFill>
              </a:rPr>
            </a:br>
            <a:r>
              <a:rPr lang="tr-TR" sz="3000" b="1" dirty="0" smtClean="0">
                <a:solidFill>
                  <a:srgbClr val="9E0000"/>
                </a:solidFill>
              </a:rPr>
              <a:t>DÜNÜ</a:t>
            </a:r>
            <a:r>
              <a:rPr lang="tr-TR" sz="3000" b="1" dirty="0">
                <a:solidFill>
                  <a:srgbClr val="9E0000"/>
                </a:solidFill>
              </a:rPr>
              <a:t>, </a:t>
            </a:r>
            <a:r>
              <a:rPr lang="tr-TR" sz="3000" b="1" dirty="0" smtClean="0">
                <a:solidFill>
                  <a:srgbClr val="9E0000"/>
                </a:solidFill>
              </a:rPr>
              <a:t>BUGÜNÜ</a:t>
            </a:r>
            <a:r>
              <a:rPr lang="tr-TR" sz="3000" b="1" dirty="0">
                <a:solidFill>
                  <a:srgbClr val="9E0000"/>
                </a:solidFill>
              </a:rPr>
              <a:t>, YARINI</a:t>
            </a:r>
          </a:p>
        </p:txBody>
      </p:sp>
      <p:sp>
        <p:nvSpPr>
          <p:cNvPr id="6" name="Dikdörtgen 5"/>
          <p:cNvSpPr/>
          <p:nvPr/>
        </p:nvSpPr>
        <p:spPr>
          <a:xfrm>
            <a:off x="971600" y="2248585"/>
            <a:ext cx="7488832" cy="2031325"/>
          </a:xfrm>
          <a:prstGeom prst="rect">
            <a:avLst/>
          </a:prstGeom>
        </p:spPr>
        <p:txBody>
          <a:bodyPr wrap="square">
            <a:spAutoFit/>
          </a:bodyPr>
          <a:lstStyle/>
          <a:p>
            <a:pPr algn="ctr"/>
            <a:r>
              <a:rPr lang="tr-TR" dirty="0"/>
              <a:t>Türkiye’de çağdaş anlamda öğretmenlik mesleğinin doğuşunu ve gelişmesini bilmenin, eğitim fakülteleri öğrencileri ve öğretmenler için, </a:t>
            </a:r>
            <a:endParaRPr lang="tr-TR" dirty="0" smtClean="0"/>
          </a:p>
          <a:p>
            <a:pPr algn="ctr"/>
            <a:endParaRPr lang="tr-TR" dirty="0"/>
          </a:p>
          <a:p>
            <a:pPr algn="ctr"/>
            <a:r>
              <a:rPr lang="tr-TR" dirty="0" smtClean="0"/>
              <a:t>(</a:t>
            </a:r>
            <a:r>
              <a:rPr lang="tr-TR" dirty="0"/>
              <a:t>1) meslek bilincinin oluşması, (2) eğitim sistemi içinde öğretmen ve eğitim sorunlarının anlaşılması ve (3) eğitim sistemindeki sorunların çözümüne ilişkin temel ipuçları ve çözüm yolları bulunması açısından </a:t>
            </a:r>
            <a:r>
              <a:rPr lang="tr-TR" dirty="0" smtClean="0"/>
              <a:t/>
            </a:r>
            <a:br>
              <a:rPr lang="tr-TR" dirty="0" smtClean="0"/>
            </a:br>
            <a:r>
              <a:rPr lang="tr-TR" dirty="0" smtClean="0"/>
              <a:t>önemli </a:t>
            </a:r>
            <a:r>
              <a:rPr lang="tr-TR" dirty="0"/>
              <a:t>olduğunu belirtmektedir. </a:t>
            </a:r>
          </a:p>
        </p:txBody>
      </p:sp>
      <p:sp>
        <p:nvSpPr>
          <p:cNvPr id="2" name="Slayt Numarası Yer Tutucusu 1"/>
          <p:cNvSpPr>
            <a:spLocks noGrp="1"/>
          </p:cNvSpPr>
          <p:nvPr>
            <p:ph type="sldNum" sz="quarter" idx="12"/>
          </p:nvPr>
        </p:nvSpPr>
        <p:spPr/>
        <p:txBody>
          <a:bodyPr/>
          <a:lstStyle/>
          <a:p>
            <a:fld id="{F302176B-0E47-46AC-8F43-DAB4B8A37D06}" type="slidenum">
              <a:rPr lang="tr-TR" smtClean="0"/>
              <a:t>9</a:t>
            </a:fld>
            <a:endParaRPr lang="tr-TR"/>
          </a:p>
        </p:txBody>
      </p:sp>
    </p:spTree>
    <p:extLst>
      <p:ext uri="{BB962C8B-B14F-4D97-AF65-F5344CB8AC3E}">
        <p14:creationId xmlns:p14="http://schemas.microsoft.com/office/powerpoint/2010/main" val="1775752426"/>
      </p:ext>
    </p:extLst>
  </p:cSld>
  <p:clrMapOvr>
    <a:masterClrMapping/>
  </p:clrMapOvr>
  <mc:AlternateContent xmlns:mc="http://schemas.openxmlformats.org/markup-compatibility/2006" xmlns:p14="http://schemas.microsoft.com/office/powerpoint/2010/main">
    <mc:Choice Requires="p14">
      <p:transition spd="med" p14:dur="600">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472</Words>
  <Application>Microsoft Office PowerPoint</Application>
  <PresentationFormat>Ekran Gösterisi (16:9)</PresentationFormat>
  <Paragraphs>54</Paragraphs>
  <Slides>12</Slides>
  <Notes>1</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12</vt:i4>
      </vt:variant>
    </vt:vector>
  </HeadingPairs>
  <TitlesOfParts>
    <vt:vector size="15" baseType="lpstr">
      <vt:lpstr>Arial</vt:lpstr>
      <vt:lpstr>Calibri</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cp:lastModifiedBy>Author</cp:lastModifiedBy>
  <cp:revision>15</cp:revision>
  <dcterms:modified xsi:type="dcterms:W3CDTF">2017-10-20T08:35:04Z</dcterms:modified>
</cp:coreProperties>
</file>