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9" r:id="rId12"/>
    <p:sldId id="265" r:id="rId13"/>
    <p:sldId id="266" r:id="rId14"/>
    <p:sldId id="267" r:id="rId15"/>
    <p:sldId id="268" r:id="rId16"/>
    <p:sldId id="270" r:id="rId17"/>
    <p:sldId id="271" r:id="rId18"/>
    <p:sldId id="272" r:id="rId19"/>
    <p:sldId id="273" r:id="rId20"/>
    <p:sldId id="274" r:id="rId21"/>
    <p:sldId id="275" r:id="rId2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64"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1820B-8247-4286-AF65-60C067E436FB}" type="datetimeFigureOut">
              <a:rPr lang="tr-TR" smtClean="0"/>
              <a:t>20.10.2017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BF367-3BCC-44B6-A506-5E5F9D843C24}" type="slidenum">
              <a:rPr lang="tr-TR" smtClean="0"/>
              <a:t>‹#›</a:t>
            </a:fld>
            <a:endParaRPr lang="tr-TR"/>
          </a:p>
        </p:txBody>
      </p:sp>
    </p:spTree>
    <p:extLst>
      <p:ext uri="{BB962C8B-B14F-4D97-AF65-F5344CB8AC3E}">
        <p14:creationId xmlns:p14="http://schemas.microsoft.com/office/powerpoint/2010/main" val="198720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3FBF367-3BCC-44B6-A506-5E5F9D843C24}" type="slidenum">
              <a:rPr lang="tr-TR" smtClean="0"/>
              <a:t>1</a:t>
            </a:fld>
            <a:endParaRPr lang="tr-TR"/>
          </a:p>
        </p:txBody>
      </p:sp>
    </p:spTree>
    <p:extLst>
      <p:ext uri="{BB962C8B-B14F-4D97-AF65-F5344CB8AC3E}">
        <p14:creationId xmlns:p14="http://schemas.microsoft.com/office/powerpoint/2010/main" val="132704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7E876BA-36A5-4ED2-BF4F-776719043845}"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14B1D90-7A41-471C-AF79-CDA3F6284B84}"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2115298-FDA5-4FBD-88E0-1CA9F56F2583}"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680E14F-C93F-4DFA-A55D-C40F71065162}"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9E1E892-39D7-42FF-A332-BBD461E9C7EB}" type="datetime1">
              <a:rPr lang="tr-TR" smtClean="0"/>
              <a:t>20.10.2017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C86F269-2039-491C-B714-F6C0EC504007}"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E223C04-05FF-42A9-B82B-4B8586AED0DC}" type="datetime1">
              <a:rPr lang="tr-TR" smtClean="0"/>
              <a:t>20.10.2017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C052F8D-DA16-4E84-9442-4B592F2A2D68}" type="datetime1">
              <a:rPr lang="tr-TR" smtClean="0"/>
              <a:t>20.10.2017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E511BA6-1771-4401-9879-88D740E2FDC7}" type="datetime1">
              <a:rPr lang="tr-TR" smtClean="0"/>
              <a:t>20.10.2017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CFBFFFF-0828-4B3C-8237-EBF6DB0E4C90}"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640C3CE-5B4B-4FF8-BFD6-7BE148DB70A6}" type="datetime1">
              <a:rPr lang="tr-TR" smtClean="0"/>
              <a:t>20.10.2017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4454C-4421-414A-9A9F-708AFC7B4F76}" type="datetime1">
              <a:rPr lang="tr-TR" smtClean="0"/>
              <a:t>20.10.2017</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mc:Choice>
    <mc:Fallback xmlns="">
      <p:transition spd="med"/>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2693037167"/>
      </p:ext>
    </p:extLst>
  </p:cSld>
  <p:clrMapOvr>
    <a:masterClrMapping/>
  </p:clrMapOvr>
  <mc:AlternateContent xmlns:mc="http://schemas.openxmlformats.org/markup-compatibility/2006" xmlns:p14="http://schemas.microsoft.com/office/powerpoint/2010/main">
    <mc:Choice Requires="p14">
      <p:transition spd="med" p14:dur="6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611560" y="627534"/>
            <a:ext cx="7488832" cy="553998"/>
          </a:xfrm>
          <a:prstGeom prst="rect">
            <a:avLst/>
          </a:prstGeom>
          <a:noFill/>
        </p:spPr>
        <p:txBody>
          <a:bodyPr wrap="square">
            <a:spAutoFit/>
          </a:bodyPr>
          <a:lstStyle/>
          <a:p>
            <a:r>
              <a:rPr lang="tr-TR" sz="3000" b="1" dirty="0">
                <a:solidFill>
                  <a:srgbClr val="9E0000"/>
                </a:solidFill>
              </a:rPr>
              <a:t>TOPLUMSAL DEĞİŞME VE EĞİTİM</a:t>
            </a:r>
          </a:p>
        </p:txBody>
      </p:sp>
      <p:sp>
        <p:nvSpPr>
          <p:cNvPr id="3" name="Dikdörtgen 2"/>
          <p:cNvSpPr/>
          <p:nvPr/>
        </p:nvSpPr>
        <p:spPr>
          <a:xfrm>
            <a:off x="1187624" y="2283718"/>
            <a:ext cx="7344816" cy="1200329"/>
          </a:xfrm>
          <a:prstGeom prst="rect">
            <a:avLst/>
          </a:prstGeom>
        </p:spPr>
        <p:txBody>
          <a:bodyPr wrap="square">
            <a:spAutoFit/>
          </a:bodyPr>
          <a:lstStyle/>
          <a:p>
            <a:pPr algn="ctr"/>
            <a:r>
              <a:rPr lang="tr-TR" dirty="0"/>
              <a:t>Eğitim, toplumsal değişim sürecinde üzerine düşeni yapmak için yeni bilgiler üretmek, üretilen bu yeni bilgileri yaymak, toplumun değerlerini geliştirmek, demokrasiyi ve demokratik davranışı yerleştirmek ve topluma bu değişim sürecinde yardımcı olmak zorundadır </a:t>
            </a:r>
          </a:p>
        </p:txBody>
      </p:sp>
      <p:sp>
        <p:nvSpPr>
          <p:cNvPr id="4" name="Slayt Numarası Yer Tutucusu 3"/>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2571597661"/>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45"/>
          <p:cNvSpPr/>
          <p:nvPr/>
        </p:nvSpPr>
        <p:spPr>
          <a:xfrm>
            <a:off x="1370092" y="4524660"/>
            <a:ext cx="7090340" cy="423354"/>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6"/>
          <p:cNvSpPr/>
          <p:nvPr/>
        </p:nvSpPr>
        <p:spPr>
          <a:xfrm>
            <a:off x="1368154" y="239198"/>
            <a:ext cx="7090340" cy="4307584"/>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8"/>
          <p:cNvSpPr/>
          <p:nvPr/>
        </p:nvSpPr>
        <p:spPr>
          <a:xfrm rot="5400000">
            <a:off x="2229809" y="1553359"/>
            <a:ext cx="3031255" cy="2567051"/>
          </a:xfrm>
          <a:prstGeom prst="triangle">
            <a:avLst/>
          </a:prstGeom>
          <a:gradFill>
            <a:gsLst>
              <a:gs pos="0">
                <a:schemeClr val="bg1">
                  <a:lumMod val="65000"/>
                  <a:alpha val="5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9"/>
          <p:cNvSpPr/>
          <p:nvPr/>
        </p:nvSpPr>
        <p:spPr>
          <a:xfrm rot="16200000" flipH="1">
            <a:off x="4783919" y="1553359"/>
            <a:ext cx="3031255" cy="2567051"/>
          </a:xfrm>
          <a:prstGeom prst="triangle">
            <a:avLst/>
          </a:prstGeom>
          <a:gradFill>
            <a:gsLst>
              <a:gs pos="0">
                <a:schemeClr val="bg1">
                  <a:lumMod val="65000"/>
                  <a:alpha val="5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pe 83"/>
          <p:cNvGrpSpPr>
            <a:grpSpLocks/>
          </p:cNvGrpSpPr>
          <p:nvPr/>
        </p:nvGrpSpPr>
        <p:grpSpPr bwMode="auto">
          <a:xfrm>
            <a:off x="6399549" y="2061359"/>
            <a:ext cx="1406877" cy="1444522"/>
            <a:chOff x="3717577" y="2287301"/>
            <a:chExt cx="1708847" cy="1716088"/>
          </a:xfrm>
        </p:grpSpPr>
        <p:sp>
          <p:nvSpPr>
            <p:cNvPr id="27" name="Tåre 105"/>
            <p:cNvSpPr/>
            <p:nvPr/>
          </p:nvSpPr>
          <p:spPr bwMode="auto">
            <a:xfrm rot="18900000">
              <a:off x="3717577" y="2287301"/>
              <a:ext cx="1708847" cy="1716088"/>
            </a:xfrm>
            <a:prstGeom prst="ellipse">
              <a:avLst/>
            </a:prstGeom>
            <a:gradFill>
              <a:gsLst>
                <a:gs pos="0">
                  <a:srgbClr val="75D5D0"/>
                </a:gs>
                <a:gs pos="100000">
                  <a:srgbClr val="2C7384"/>
                </a:gs>
              </a:gsLst>
              <a:path path="shape">
                <a:fillToRect l="50000" t="50000" r="50000" b="50000"/>
              </a:path>
            </a:gradFill>
            <a:ln w="9525" cap="flat" cmpd="sng" algn="ctr">
              <a:noFill/>
              <a:prstDash val="solid"/>
            </a:ln>
            <a:effectLst>
              <a:innerShdw blurRad="190500" dist="114300" dir="5640000">
                <a:srgbClr val="000000">
                  <a:alpha val="37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8" name="Tåre 106"/>
            <p:cNvSpPr/>
            <p:nvPr/>
          </p:nvSpPr>
          <p:spPr bwMode="auto">
            <a:xfrm rot="18900000">
              <a:off x="3826339" y="2304028"/>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9" name="Måne 107"/>
            <p:cNvSpPr/>
            <p:nvPr/>
          </p:nvSpPr>
          <p:spPr bwMode="auto">
            <a:xfrm rot="16200000">
              <a:off x="4278966" y="2923573"/>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nvGrpSpPr>
          <p:cNvPr id="11" name="Gruppe 83"/>
          <p:cNvGrpSpPr>
            <a:grpSpLocks/>
          </p:cNvGrpSpPr>
          <p:nvPr/>
        </p:nvGrpSpPr>
        <p:grpSpPr bwMode="auto">
          <a:xfrm>
            <a:off x="4297824" y="2999016"/>
            <a:ext cx="1406876" cy="1444522"/>
            <a:chOff x="1157109" y="832963"/>
            <a:chExt cx="1708847" cy="1716088"/>
          </a:xfrm>
          <a:effectLst/>
        </p:grpSpPr>
        <p:sp>
          <p:nvSpPr>
            <p:cNvPr id="24" name="Tåre 105"/>
            <p:cNvSpPr/>
            <p:nvPr/>
          </p:nvSpPr>
          <p:spPr bwMode="auto">
            <a:xfrm rot="18900000">
              <a:off x="1157109" y="832963"/>
              <a:ext cx="1708847" cy="1716088"/>
            </a:xfrm>
            <a:prstGeom prst="ellipse">
              <a:avLst/>
            </a:prstGeom>
            <a:gradFill>
              <a:gsLst>
                <a:gs pos="0">
                  <a:srgbClr val="75D5D0"/>
                </a:gs>
                <a:gs pos="100000">
                  <a:srgbClr val="2C7384"/>
                </a:gs>
              </a:gsLst>
              <a:path path="shape">
                <a:fillToRect l="50000" t="50000" r="50000" b="50000"/>
              </a:path>
            </a:gradFill>
            <a:ln w="9525" cap="flat" cmpd="sng" algn="ctr">
              <a:noFill/>
              <a:prstDash val="solid"/>
            </a:ln>
            <a:effectLst>
              <a:innerShdw blurRad="190500" dist="114300" dir="5640000">
                <a:srgbClr val="000000">
                  <a:alpha val="37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5" name="Tåre 106"/>
            <p:cNvSpPr/>
            <p:nvPr/>
          </p:nvSpPr>
          <p:spPr bwMode="auto">
            <a:xfrm rot="18900000">
              <a:off x="1273288" y="90128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6" name="Måne 107"/>
            <p:cNvSpPr/>
            <p:nvPr/>
          </p:nvSpPr>
          <p:spPr bwMode="auto">
            <a:xfrm rot="16200000">
              <a:off x="1704150" y="1460285"/>
              <a:ext cx="595116" cy="1477042"/>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nvGrpSpPr>
          <p:cNvPr id="12" name="Gruppe 83"/>
          <p:cNvGrpSpPr>
            <a:grpSpLocks/>
          </p:cNvGrpSpPr>
          <p:nvPr/>
        </p:nvGrpSpPr>
        <p:grpSpPr bwMode="auto">
          <a:xfrm>
            <a:off x="2313791" y="1050025"/>
            <a:ext cx="1406877" cy="2397161"/>
            <a:chOff x="3814146" y="1083936"/>
            <a:chExt cx="1708847" cy="2847820"/>
          </a:xfrm>
        </p:grpSpPr>
        <p:sp>
          <p:nvSpPr>
            <p:cNvPr id="21" name="Tåre 105"/>
            <p:cNvSpPr/>
            <p:nvPr/>
          </p:nvSpPr>
          <p:spPr bwMode="auto">
            <a:xfrm rot="18900000">
              <a:off x="3814146" y="2215668"/>
              <a:ext cx="1708847" cy="1716088"/>
            </a:xfrm>
            <a:prstGeom prst="ellipse">
              <a:avLst/>
            </a:prstGeom>
            <a:gradFill>
              <a:gsLst>
                <a:gs pos="0">
                  <a:schemeClr val="tx2">
                    <a:lumMod val="60000"/>
                    <a:lumOff val="40000"/>
                  </a:schemeClr>
                </a:gs>
                <a:gs pos="100000">
                  <a:srgbClr val="1F4A7F"/>
                </a:gs>
              </a:gsLst>
              <a:path path="shape">
                <a:fillToRect l="50000" t="50000" r="50000" b="50000"/>
              </a:path>
            </a:gradFill>
            <a:ln w="9525" cap="flat" cmpd="sng" algn="ctr">
              <a:noFill/>
              <a:prstDash val="solid"/>
            </a:ln>
            <a:effectLst>
              <a:innerShdw blurRad="190500" dist="114300" dir="5640000">
                <a:srgbClr val="000000">
                  <a:alpha val="37000"/>
                </a:srgbClr>
              </a:innerShdw>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2" name="Tåre 106"/>
            <p:cNvSpPr/>
            <p:nvPr/>
          </p:nvSpPr>
          <p:spPr bwMode="auto">
            <a:xfrm rot="18900000">
              <a:off x="3826339" y="1083936"/>
              <a:ext cx="1491398" cy="1467465"/>
            </a:xfrm>
            <a:prstGeom prst="ellipse">
              <a:avLst/>
            </a:prstGeom>
            <a:gradFill flip="none" rotWithShape="1">
              <a:gsLst>
                <a:gs pos="45000">
                  <a:srgbClr val="FFFFFF">
                    <a:lumMod val="40000"/>
                    <a:lumOff val="60000"/>
                    <a:alpha val="0"/>
                  </a:srgbClr>
                </a:gs>
                <a:gs pos="100000">
                  <a:srgbClr val="FFFCF9">
                    <a:alpha val="75000"/>
                  </a:srgbClr>
                </a:gs>
              </a:gsLst>
              <a:lin ang="18900000" scaled="1"/>
              <a:tileRect/>
            </a:gradFill>
            <a:ln w="9525" cap="flat" cmpd="sng" algn="ctr">
              <a:noFill/>
              <a:prstDash val="solid"/>
            </a:ln>
            <a:effectLst/>
          </p:spPr>
          <p:txBody>
            <a:bodyPr anchor="ctr"/>
            <a:lstStyle/>
            <a:p>
              <a:pPr marL="342900" indent="-342900" algn="ctr" fontAlgn="auto">
                <a:spcBef>
                  <a:spcPts val="0"/>
                </a:spcBef>
                <a:spcAft>
                  <a:spcPts val="0"/>
                </a:spcAft>
                <a:buFont typeface="+mj-lt"/>
                <a:buAutoNum type="arabicPeriod"/>
                <a:defRPr/>
              </a:pPr>
              <a:endParaRPr lang="da-DK" kern="0" dirty="0">
                <a:solidFill>
                  <a:sysClr val="window" lastClr="FFFFFF"/>
                </a:solidFill>
                <a:latin typeface="Calibri"/>
                <a:ea typeface="+mn-ea"/>
              </a:endParaRPr>
            </a:p>
          </p:txBody>
        </p:sp>
        <p:sp>
          <p:nvSpPr>
            <p:cNvPr id="23" name="Måne 107"/>
            <p:cNvSpPr/>
            <p:nvPr/>
          </p:nvSpPr>
          <p:spPr bwMode="auto">
            <a:xfrm rot="16200000">
              <a:off x="4371839" y="2890124"/>
              <a:ext cx="595116" cy="1477043"/>
            </a:xfrm>
            <a:prstGeom prst="moon">
              <a:avLst>
                <a:gd name="adj" fmla="val 63070"/>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sp>
        <p:nvSpPr>
          <p:cNvPr id="14" name="Up Arrow 40"/>
          <p:cNvSpPr/>
          <p:nvPr/>
        </p:nvSpPr>
        <p:spPr>
          <a:xfrm rot="7320983">
            <a:off x="3817459" y="1965150"/>
            <a:ext cx="118873" cy="649970"/>
          </a:xfrm>
          <a:prstGeom prst="upArrow">
            <a:avLst/>
          </a:prstGeom>
          <a:gradFill flip="none" rotWithShape="1">
            <a:gsLst>
              <a:gs pos="0">
                <a:schemeClr val="bg1">
                  <a:lumMod val="85000"/>
                  <a:alpha val="0"/>
                </a:schemeClr>
              </a:gs>
              <a:gs pos="100000">
                <a:schemeClr val="tx2">
                  <a:lumMod val="60000"/>
                  <a:lumOff val="40000"/>
                </a:schemeClr>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41"/>
          <p:cNvSpPr/>
          <p:nvPr/>
        </p:nvSpPr>
        <p:spPr>
          <a:xfrm rot="14279017" flipV="1">
            <a:off x="3820959" y="3052834"/>
            <a:ext cx="118873" cy="649970"/>
          </a:xfrm>
          <a:prstGeom prst="upArrow">
            <a:avLst/>
          </a:prstGeom>
          <a:gradFill flip="none" rotWithShape="1">
            <a:gsLst>
              <a:gs pos="0">
                <a:schemeClr val="bg1">
                  <a:lumMod val="85000"/>
                  <a:alpha val="0"/>
                </a:schemeClr>
              </a:gs>
              <a:gs pos="100000">
                <a:schemeClr val="tx2">
                  <a:lumMod val="60000"/>
                  <a:lumOff val="40000"/>
                </a:schemeClr>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42"/>
          <p:cNvSpPr/>
          <p:nvPr/>
        </p:nvSpPr>
        <p:spPr>
          <a:xfrm rot="14279017" flipH="1">
            <a:off x="6121509" y="1965149"/>
            <a:ext cx="118873" cy="649970"/>
          </a:xfrm>
          <a:prstGeom prst="upArrow">
            <a:avLst/>
          </a:prstGeom>
          <a:gradFill flip="none" rotWithShape="1">
            <a:gsLst>
              <a:gs pos="0">
                <a:schemeClr val="bg1">
                  <a:lumMod val="85000"/>
                  <a:alpha val="0"/>
                </a:schemeClr>
              </a:gs>
              <a:gs pos="100000">
                <a:srgbClr val="2C7384"/>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43"/>
          <p:cNvSpPr/>
          <p:nvPr/>
        </p:nvSpPr>
        <p:spPr>
          <a:xfrm rot="7320983" flipH="1" flipV="1">
            <a:off x="6125008" y="3052833"/>
            <a:ext cx="118873" cy="649970"/>
          </a:xfrm>
          <a:prstGeom prst="upArrow">
            <a:avLst/>
          </a:prstGeom>
          <a:gradFill flip="none" rotWithShape="1">
            <a:gsLst>
              <a:gs pos="0">
                <a:schemeClr val="bg1">
                  <a:lumMod val="85000"/>
                  <a:alpha val="0"/>
                </a:schemeClr>
              </a:gs>
              <a:gs pos="100000">
                <a:srgbClr val="2C7384"/>
              </a:gs>
            </a:gsLst>
            <a:lin ang="16200000" scaled="1"/>
            <a:tileRect/>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55"/>
          <p:cNvSpPr txBox="1"/>
          <p:nvPr/>
        </p:nvSpPr>
        <p:spPr>
          <a:xfrm>
            <a:off x="4427984" y="3579862"/>
            <a:ext cx="1086155" cy="292388"/>
          </a:xfrm>
          <a:prstGeom prst="rect">
            <a:avLst/>
          </a:prstGeom>
          <a:noFill/>
        </p:spPr>
        <p:txBody>
          <a:bodyPr wrap="square" rtlCol="0">
            <a:spAutoFit/>
          </a:bodyPr>
          <a:lstStyle/>
          <a:p>
            <a:pPr algn="ctr"/>
            <a:r>
              <a:rPr lang="tr-TR" sz="1300" b="1" dirty="0">
                <a:solidFill>
                  <a:schemeClr val="bg1">
                    <a:lumMod val="95000"/>
                  </a:schemeClr>
                </a:solidFill>
              </a:rPr>
              <a:t>Daraltmak</a:t>
            </a:r>
            <a:endParaRPr lang="en-US" sz="1300" b="1" dirty="0" smtClean="0">
              <a:solidFill>
                <a:schemeClr val="bg1">
                  <a:lumMod val="95000"/>
                </a:schemeClr>
              </a:solidFill>
            </a:endParaRPr>
          </a:p>
        </p:txBody>
      </p:sp>
      <p:sp>
        <p:nvSpPr>
          <p:cNvPr id="20" name="TextBox 57"/>
          <p:cNvSpPr txBox="1"/>
          <p:nvPr/>
        </p:nvSpPr>
        <p:spPr>
          <a:xfrm>
            <a:off x="4024375" y="1088447"/>
            <a:ext cx="2240883" cy="369332"/>
          </a:xfrm>
          <a:prstGeom prst="rect">
            <a:avLst/>
          </a:prstGeom>
          <a:solidFill>
            <a:schemeClr val="bg1">
              <a:lumMod val="85000"/>
            </a:schemeClr>
          </a:solidFill>
        </p:spPr>
        <p:txBody>
          <a:bodyPr wrap="square" rtlCol="0">
            <a:spAutoFit/>
          </a:bodyPr>
          <a:lstStyle/>
          <a:p>
            <a:pPr algn="ctr"/>
            <a:r>
              <a:rPr lang="tr-TR" b="1" spc="50" dirty="0" smtClean="0">
                <a:ln w="0"/>
                <a:solidFill>
                  <a:schemeClr val="tx1">
                    <a:lumMod val="50000"/>
                    <a:lumOff val="50000"/>
                  </a:schemeClr>
                </a:solidFill>
                <a:effectLst>
                  <a:innerShdw blurRad="63500" dist="50800" dir="13500000">
                    <a:srgbClr val="000000">
                      <a:alpha val="50000"/>
                    </a:srgbClr>
                  </a:innerShdw>
                </a:effectLst>
              </a:rPr>
              <a:t>KÜLTÜREL MİRASI</a:t>
            </a:r>
            <a:endParaRPr lang="en-US" b="1" spc="50" dirty="0" smtClean="0">
              <a:ln w="0"/>
              <a:solidFill>
                <a:schemeClr val="tx1">
                  <a:lumMod val="50000"/>
                  <a:lumOff val="50000"/>
                </a:schemeClr>
              </a:solidFill>
              <a:effectLst>
                <a:innerShdw blurRad="63500" dist="50800" dir="13500000">
                  <a:srgbClr val="000000">
                    <a:alpha val="50000"/>
                  </a:srgbClr>
                </a:innerShdw>
              </a:effectLst>
            </a:endParaRPr>
          </a:p>
        </p:txBody>
      </p:sp>
      <p:sp>
        <p:nvSpPr>
          <p:cNvPr id="4" name="TextBox 55"/>
          <p:cNvSpPr txBox="1"/>
          <p:nvPr/>
        </p:nvSpPr>
        <p:spPr>
          <a:xfrm>
            <a:off x="2393950" y="2619313"/>
            <a:ext cx="1194603" cy="292388"/>
          </a:xfrm>
          <a:prstGeom prst="rect">
            <a:avLst/>
          </a:prstGeom>
          <a:noFill/>
        </p:spPr>
        <p:txBody>
          <a:bodyPr wrap="square" rtlCol="0">
            <a:spAutoFit/>
          </a:bodyPr>
          <a:lstStyle/>
          <a:p>
            <a:pPr algn="ctr"/>
            <a:r>
              <a:rPr lang="tr-TR" sz="1300" b="1" dirty="0">
                <a:solidFill>
                  <a:schemeClr val="bg1">
                    <a:lumMod val="95000"/>
                  </a:schemeClr>
                </a:solidFill>
              </a:rPr>
              <a:t>Sadeleştirmek</a:t>
            </a:r>
            <a:endParaRPr lang="en-US" sz="1300" b="1" dirty="0" smtClean="0">
              <a:solidFill>
                <a:schemeClr val="bg1">
                  <a:lumMod val="95000"/>
                </a:schemeClr>
              </a:solidFill>
            </a:endParaRPr>
          </a:p>
        </p:txBody>
      </p:sp>
      <p:sp>
        <p:nvSpPr>
          <p:cNvPr id="5" name="TextBox 55"/>
          <p:cNvSpPr txBox="1"/>
          <p:nvPr/>
        </p:nvSpPr>
        <p:spPr>
          <a:xfrm>
            <a:off x="6514150" y="2690690"/>
            <a:ext cx="1226202" cy="292388"/>
          </a:xfrm>
          <a:prstGeom prst="rect">
            <a:avLst/>
          </a:prstGeom>
          <a:noFill/>
        </p:spPr>
        <p:txBody>
          <a:bodyPr wrap="square" rtlCol="0">
            <a:spAutoFit/>
          </a:bodyPr>
          <a:lstStyle/>
          <a:p>
            <a:pPr algn="ctr"/>
            <a:r>
              <a:rPr lang="tr-TR" sz="1300" b="1" dirty="0">
                <a:solidFill>
                  <a:schemeClr val="bg1">
                    <a:lumMod val="95000"/>
                  </a:schemeClr>
                </a:solidFill>
              </a:rPr>
              <a:t>Dengelemektir</a:t>
            </a:r>
            <a:endParaRPr lang="en-US" sz="1300" b="1" dirty="0" smtClean="0">
              <a:solidFill>
                <a:schemeClr val="bg1">
                  <a:lumMod val="95000"/>
                </a:schemeClr>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790787683"/>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ppt_w</p:attrName>
                                        </p:attrNameLst>
                                      </p:cBhvr>
                                      <p:tavLst>
                                        <p:tav tm="0" fmla="#ppt_w*sin(2.5*pi*$)">
                                          <p:val>
                                            <p:fltVal val="0"/>
                                          </p:val>
                                        </p:tav>
                                        <p:tav tm="100000">
                                          <p:val>
                                            <p:fltVal val="1"/>
                                          </p:val>
                                        </p:tav>
                                      </p:tavLst>
                                    </p:anim>
                                    <p:anim calcmode="lin" valueType="num">
                                      <p:cBhvr>
                                        <p:cTn id="9" dur="2000" fill="hold"/>
                                        <p:tgtEl>
                                          <p:spTgt spid="3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anim calcmode="lin" valueType="num">
                                      <p:cBhvr>
                                        <p:cTn id="23" dur="2000" fill="hold"/>
                                        <p:tgtEl>
                                          <p:spTgt spid="19"/>
                                        </p:tgtEl>
                                        <p:attrNameLst>
                                          <p:attrName>ppt_w</p:attrName>
                                        </p:attrNameLst>
                                      </p:cBhvr>
                                      <p:tavLst>
                                        <p:tav tm="0" fmla="#ppt_w*sin(2.5*pi*$)">
                                          <p:val>
                                            <p:fltVal val="0"/>
                                          </p:val>
                                        </p:tav>
                                        <p:tav tm="100000">
                                          <p:val>
                                            <p:fltVal val="1"/>
                                          </p:val>
                                        </p:tav>
                                      </p:tavLst>
                                    </p:anim>
                                    <p:anim calcmode="lin" valueType="num">
                                      <p:cBhvr>
                                        <p:cTn id="24" dur="2000" fill="hold"/>
                                        <p:tgtEl>
                                          <p:spTgt spid="19"/>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 calcmode="lin" valueType="num">
                                      <p:cBhvr>
                                        <p:cTn id="46" dur="1000" fill="hold"/>
                                        <p:tgtEl>
                                          <p:spTgt spid="20"/>
                                        </p:tgtEl>
                                        <p:attrNameLst>
                                          <p:attrName>style.rotation</p:attrName>
                                        </p:attrNameLst>
                                      </p:cBhvr>
                                      <p:tavLst>
                                        <p:tav tm="0">
                                          <p:val>
                                            <p:fltVal val="90"/>
                                          </p:val>
                                        </p:tav>
                                        <p:tav tm="100000">
                                          <p:val>
                                            <p:fltVal val="0"/>
                                          </p:val>
                                        </p:tav>
                                      </p:tavLst>
                                    </p:anim>
                                    <p:animEffect transition="in" filter="fade">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p:bldP spid="20"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ÇELİŞEN AMAÇLAR VE GÖREVLER</a:t>
            </a:r>
          </a:p>
        </p:txBody>
      </p:sp>
      <p:sp>
        <p:nvSpPr>
          <p:cNvPr id="5" name="Dikdörtgen 4"/>
          <p:cNvSpPr/>
          <p:nvPr/>
        </p:nvSpPr>
        <p:spPr>
          <a:xfrm>
            <a:off x="1043608" y="2211710"/>
            <a:ext cx="7488832" cy="1477328"/>
          </a:xfrm>
          <a:prstGeom prst="rect">
            <a:avLst/>
          </a:prstGeom>
        </p:spPr>
        <p:txBody>
          <a:bodyPr wrap="square">
            <a:spAutoFit/>
          </a:bodyPr>
          <a:lstStyle/>
          <a:p>
            <a:pPr algn="ctr"/>
            <a:r>
              <a:rPr lang="tr-TR" dirty="0"/>
              <a:t>Birey olarak öğrenciler de çelişkilerle yüz yüze kalabilirler. Okulun akademik programları ile ailelerin değer ve gelenekleri çelişebilir. </a:t>
            </a:r>
            <a:endParaRPr lang="tr-TR" dirty="0" smtClean="0"/>
          </a:p>
          <a:p>
            <a:pPr algn="ctr"/>
            <a:endParaRPr lang="tr-TR" dirty="0"/>
          </a:p>
          <a:p>
            <a:pPr algn="ctr"/>
            <a:r>
              <a:rPr lang="tr-TR" dirty="0" smtClean="0"/>
              <a:t>Çağdaş </a:t>
            </a:r>
            <a:r>
              <a:rPr lang="tr-TR" dirty="0"/>
              <a:t>yaklaşımlarda, her iki tarafın da birbirlerini daha iyi anlamaları gereği üzerinde durulmaktadır.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974798684"/>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611560" y="627534"/>
            <a:ext cx="8208912"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4" name="Dikdörtgen 3"/>
          <p:cNvSpPr/>
          <p:nvPr/>
        </p:nvSpPr>
        <p:spPr>
          <a:xfrm>
            <a:off x="899592" y="1923678"/>
            <a:ext cx="7776864" cy="2308324"/>
          </a:xfrm>
          <a:prstGeom prst="rect">
            <a:avLst/>
          </a:prstGeom>
        </p:spPr>
        <p:txBody>
          <a:bodyPr wrap="square">
            <a:spAutoFit/>
          </a:bodyPr>
          <a:lstStyle/>
          <a:p>
            <a:pPr algn="ctr"/>
            <a:r>
              <a:rPr lang="tr-TR" dirty="0"/>
              <a:t>Bilgi toplumu, bütün mensuplarının sadece okuma yazma ve aritmetik becerileriyle değil, (mesela) temel bilgisayar becerileriyle donatılmış ve siyasal, sosyal, tarihsel sistemlerle tanışık olmalarını da şart koşmaktadır. </a:t>
            </a:r>
            <a:endParaRPr lang="tr-TR" dirty="0" smtClean="0"/>
          </a:p>
          <a:p>
            <a:pPr algn="ctr"/>
            <a:endParaRPr lang="tr-TR" dirty="0"/>
          </a:p>
          <a:p>
            <a:pPr algn="ctr"/>
            <a:r>
              <a:rPr lang="tr-TR" dirty="0" smtClean="0"/>
              <a:t>Örneğin</a:t>
            </a:r>
            <a:r>
              <a:rPr lang="tr-TR" dirty="0"/>
              <a:t>, Fransa’da her öğretmen ve öğrencinin kişisel bilgisayar sahibi olması gerektiği ve bunu sağlama yolları tartışılmaktadır. Üstelik, bilginin sınırsız derecede yaygın olması nedeniyle, bilgi toplumunda yaşayanların öğrenmenin usulünü öğrenmeleri de şarttır (</a:t>
            </a:r>
            <a:r>
              <a:rPr lang="tr-TR" dirty="0" err="1"/>
              <a:t>Drucker</a:t>
            </a:r>
            <a:r>
              <a:rPr lang="tr-TR" dirty="0"/>
              <a:t>, </a:t>
            </a:r>
            <a:r>
              <a:rPr lang="tr-TR" dirty="0" smtClean="0"/>
              <a:t>1993).</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80831111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683568" y="339502"/>
            <a:ext cx="7920880" cy="369332"/>
          </a:xfrm>
          <a:prstGeom prst="rect">
            <a:avLst/>
          </a:prstGeom>
        </p:spPr>
        <p:txBody>
          <a:bodyPr wrap="square">
            <a:spAutoFit/>
          </a:bodyPr>
          <a:lstStyle/>
          <a:p>
            <a:r>
              <a:rPr lang="tr-TR" dirty="0"/>
              <a:t>Eski ve Yeni Yaklaşımların Eğitim Kurumuna </a:t>
            </a:r>
            <a:r>
              <a:rPr lang="tr-TR" dirty="0" smtClean="0"/>
              <a:t>Bakışları Eğitimde </a:t>
            </a:r>
            <a:endParaRPr lang="tr-T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739498"/>
            <a:ext cx="6480720" cy="428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130603727"/>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683568" y="1491630"/>
            <a:ext cx="7488832" cy="646331"/>
          </a:xfrm>
          <a:prstGeom prst="rect">
            <a:avLst/>
          </a:prstGeom>
        </p:spPr>
        <p:txBody>
          <a:bodyPr wrap="square">
            <a:spAutoFit/>
          </a:bodyPr>
          <a:lstStyle/>
          <a:p>
            <a:r>
              <a:rPr lang="tr-TR" dirty="0"/>
              <a:t>Geleneksel okulda, öğrenciyi kontrol etmek amacıyla genellikle dört tür yaklaşım gözlenmektedir (Bilgen, 1992).</a:t>
            </a:r>
          </a:p>
        </p:txBody>
      </p:sp>
      <p:sp>
        <p:nvSpPr>
          <p:cNvPr id="3" name="Dikdörtgen 2"/>
          <p:cNvSpPr/>
          <p:nvPr/>
        </p:nvSpPr>
        <p:spPr>
          <a:xfrm>
            <a:off x="716560" y="2211710"/>
            <a:ext cx="7536964" cy="1985159"/>
          </a:xfrm>
          <a:prstGeom prst="rect">
            <a:avLst/>
          </a:prstGeom>
        </p:spPr>
        <p:txBody>
          <a:bodyPr wrap="square">
            <a:spAutoFit/>
          </a:bodyPr>
          <a:lstStyle/>
          <a:p>
            <a:pPr marL="342900" indent="-342900">
              <a:spcBef>
                <a:spcPts val="600"/>
              </a:spcBef>
              <a:buFont typeface="+mj-lt"/>
              <a:buAutoNum type="arabicPeriod"/>
            </a:pPr>
            <a:r>
              <a:rPr lang="tr-TR" dirty="0" smtClean="0"/>
              <a:t>Kaba </a:t>
            </a:r>
            <a:r>
              <a:rPr lang="tr-TR" dirty="0"/>
              <a:t>kuvvet: Dayak, kötü söz ve çeşitli mahrumiyet cezaları.</a:t>
            </a:r>
          </a:p>
          <a:p>
            <a:pPr marL="342900" indent="-342900">
              <a:spcBef>
                <a:spcPts val="600"/>
              </a:spcBef>
              <a:buFont typeface="+mj-lt"/>
              <a:buAutoNum type="arabicPeriod"/>
            </a:pPr>
            <a:r>
              <a:rPr lang="tr-TR" dirty="0" smtClean="0"/>
              <a:t>Disiplin </a:t>
            </a:r>
            <a:r>
              <a:rPr lang="tr-TR" dirty="0"/>
              <a:t>cezası: Öğrenci Disiplin Yönetmeliği’nde belirtilen çeşitli cezalar.</a:t>
            </a:r>
          </a:p>
          <a:p>
            <a:pPr marL="342900" indent="-342900">
              <a:spcBef>
                <a:spcPts val="600"/>
              </a:spcBef>
              <a:buFont typeface="+mj-lt"/>
              <a:buAutoNum type="arabicPeriod"/>
            </a:pPr>
            <a:r>
              <a:rPr lang="tr-TR" dirty="0" smtClean="0"/>
              <a:t>Başarısız </a:t>
            </a:r>
            <a:r>
              <a:rPr lang="tr-TR" dirty="0"/>
              <a:t>olarak değerlendirme: Sınıfta bırakma, zayıf not verme, </a:t>
            </a:r>
            <a:r>
              <a:rPr lang="tr-TR" dirty="0" smtClean="0"/>
              <a:t/>
            </a:r>
            <a:br>
              <a:rPr lang="tr-TR" dirty="0" smtClean="0"/>
            </a:br>
            <a:r>
              <a:rPr lang="tr-TR" dirty="0" smtClean="0"/>
              <a:t>okuldan </a:t>
            </a:r>
            <a:r>
              <a:rPr lang="tr-TR" dirty="0"/>
              <a:t>ayırma.</a:t>
            </a:r>
          </a:p>
          <a:p>
            <a:pPr marL="342900" indent="-342900">
              <a:spcBef>
                <a:spcPts val="600"/>
              </a:spcBef>
              <a:buFont typeface="+mj-lt"/>
              <a:buAutoNum type="arabicPeriod"/>
            </a:pPr>
            <a:r>
              <a:rPr lang="tr-TR" dirty="0" smtClean="0"/>
              <a:t>Psikolojik </a:t>
            </a:r>
            <a:r>
              <a:rPr lang="tr-TR" dirty="0"/>
              <a:t>cezalar: Öğrenciyi tanımama (muhatap almama), fikirlerine değer vermeme, alay etme, onu yok sayarak ders işleme anlayışı.</a:t>
            </a:r>
          </a:p>
        </p:txBody>
      </p:sp>
      <p:sp>
        <p:nvSpPr>
          <p:cNvPr id="5" name="Dikdörtgen 4"/>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4077677451"/>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755576" y="1851670"/>
            <a:ext cx="6552728" cy="1708160"/>
          </a:xfrm>
          <a:prstGeom prst="rect">
            <a:avLst/>
          </a:prstGeom>
        </p:spPr>
        <p:txBody>
          <a:bodyPr wrap="square">
            <a:spAutoFit/>
          </a:bodyPr>
          <a:lstStyle/>
          <a:p>
            <a:pPr>
              <a:spcBef>
                <a:spcPts val="600"/>
              </a:spcBef>
            </a:pPr>
            <a:r>
              <a:rPr lang="tr-TR" dirty="0"/>
              <a:t>Türk Eğitim Sistemi, genellikle şu noktalarda eleştirilmektedir </a:t>
            </a:r>
            <a:r>
              <a:rPr lang="tr-TR" dirty="0" smtClean="0"/>
              <a:t/>
            </a:r>
            <a:br>
              <a:rPr lang="tr-TR" dirty="0" smtClean="0"/>
            </a:br>
            <a:r>
              <a:rPr lang="tr-TR" dirty="0" smtClean="0"/>
              <a:t>(</a:t>
            </a:r>
            <a:r>
              <a:rPr lang="tr-TR" dirty="0"/>
              <a:t>Kozlu, 1994): </a:t>
            </a:r>
          </a:p>
          <a:p>
            <a:pPr>
              <a:spcBef>
                <a:spcPts val="600"/>
              </a:spcBef>
            </a:pPr>
            <a:r>
              <a:rPr lang="tr-TR" dirty="0" smtClean="0"/>
              <a:t>1</a:t>
            </a:r>
            <a:r>
              <a:rPr lang="tr-TR" dirty="0"/>
              <a:t>. Ekonomik ve sosyal çevreyi anlama yetersizliği,</a:t>
            </a:r>
          </a:p>
          <a:p>
            <a:pPr>
              <a:spcBef>
                <a:spcPts val="600"/>
              </a:spcBef>
            </a:pPr>
            <a:r>
              <a:rPr lang="tr-TR" dirty="0"/>
              <a:t>2. İş yapma ve sonuçlandırma yetersizliği,</a:t>
            </a:r>
          </a:p>
          <a:p>
            <a:pPr>
              <a:spcBef>
                <a:spcPts val="600"/>
              </a:spcBef>
            </a:pPr>
            <a:r>
              <a:rPr lang="tr-TR" dirty="0"/>
              <a:t>3. Kâr etme kavramı yetersizliği. </a:t>
            </a:r>
          </a:p>
        </p:txBody>
      </p:sp>
      <p:sp>
        <p:nvSpPr>
          <p:cNvPr id="4" name="Dikdörtgen 3"/>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2" name="Slayt Numarası Yer Tutucusu 1"/>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3643599957"/>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259632" y="1919610"/>
            <a:ext cx="7056784" cy="2308324"/>
          </a:xfrm>
          <a:prstGeom prst="rect">
            <a:avLst/>
          </a:prstGeom>
        </p:spPr>
        <p:txBody>
          <a:bodyPr wrap="square">
            <a:spAutoFit/>
          </a:bodyPr>
          <a:lstStyle/>
          <a:p>
            <a:pPr algn="ctr"/>
            <a:r>
              <a:rPr lang="tr-TR" dirty="0"/>
              <a:t>Meslek kategorileri içinde öğretmenlik, nicel yönden ağırlıktadır. Eğitim hakkının seçkin kesimlerin tekelinden çıkması ve bu hakkın demokratik düşünceye paralel olarak kitlelere tanınması okulları ve öğretmenleri </a:t>
            </a:r>
            <a:r>
              <a:rPr lang="tr-TR" dirty="0" smtClean="0"/>
              <a:t/>
            </a:r>
            <a:br>
              <a:rPr lang="tr-TR" dirty="0" smtClean="0"/>
            </a:br>
            <a:r>
              <a:rPr lang="tr-TR" dirty="0" smtClean="0"/>
              <a:t>ön </a:t>
            </a:r>
            <a:r>
              <a:rPr lang="tr-TR" dirty="0"/>
              <a:t>plana çıkarmıştır. </a:t>
            </a:r>
            <a:endParaRPr lang="tr-TR" dirty="0" smtClean="0"/>
          </a:p>
          <a:p>
            <a:pPr algn="ctr"/>
            <a:endParaRPr lang="tr-TR" dirty="0"/>
          </a:p>
          <a:p>
            <a:pPr algn="ctr"/>
            <a:r>
              <a:rPr lang="tr-TR" dirty="0" smtClean="0"/>
              <a:t>Her </a:t>
            </a:r>
            <a:r>
              <a:rPr lang="tr-TR" dirty="0"/>
              <a:t>toplumda öğretmenliğin meslek olarak algılanması, eğitimin devlet tarafından üstlenilmesiyle birlikte, genişleyerek kabul görmesine </a:t>
            </a:r>
            <a:r>
              <a:rPr lang="tr-TR" dirty="0" smtClean="0"/>
              <a:t/>
            </a:r>
            <a:br>
              <a:rPr lang="tr-TR" dirty="0" smtClean="0"/>
            </a:br>
            <a:r>
              <a:rPr lang="tr-TR" dirty="0" smtClean="0"/>
              <a:t>neden olmuştur.</a:t>
            </a:r>
            <a:endParaRPr lang="tr-TR" dirty="0"/>
          </a:p>
        </p:txBody>
      </p:sp>
      <p:sp>
        <p:nvSpPr>
          <p:cNvPr id="3" name="Dikdörtgen 2"/>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3049926095"/>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403648" y="1908577"/>
            <a:ext cx="6768752" cy="2585323"/>
          </a:xfrm>
          <a:prstGeom prst="rect">
            <a:avLst/>
          </a:prstGeom>
        </p:spPr>
        <p:txBody>
          <a:bodyPr wrap="square">
            <a:spAutoFit/>
          </a:bodyPr>
          <a:lstStyle/>
          <a:p>
            <a:pPr algn="ctr"/>
            <a:r>
              <a:rPr lang="tr-TR" dirty="0"/>
              <a:t>Öğretmenliğin statüsünü düşüren faktörler, Türkiye’de çeşitlilik arz etmektedir. Cumhuriyetin ilanından bugüne kadar öğretmen yetiştirmede uygulanan farklı modeller, öğretmenleri </a:t>
            </a:r>
            <a:r>
              <a:rPr lang="tr-TR" dirty="0" smtClean="0"/>
              <a:t/>
            </a:r>
            <a:br>
              <a:rPr lang="tr-TR" dirty="0" smtClean="0"/>
            </a:br>
            <a:r>
              <a:rPr lang="tr-TR" dirty="0" smtClean="0"/>
              <a:t>nitelik </a:t>
            </a:r>
            <a:r>
              <a:rPr lang="tr-TR" dirty="0"/>
              <a:t>açısından ayrıştırmıştır. </a:t>
            </a:r>
            <a:endParaRPr lang="tr-TR" dirty="0" smtClean="0"/>
          </a:p>
          <a:p>
            <a:pPr algn="ctr"/>
            <a:endParaRPr lang="tr-TR" dirty="0"/>
          </a:p>
          <a:p>
            <a:pPr algn="ctr"/>
            <a:r>
              <a:rPr lang="tr-TR" dirty="0" smtClean="0"/>
              <a:t>Siyasal </a:t>
            </a:r>
            <a:r>
              <a:rPr lang="tr-TR" dirty="0"/>
              <a:t>bunalım dönemlerinde öğretmenlerin kendilerine biçtikleri ideolojik rol, sistemin yıpranmasına ve öğretmenlerin statüsünün sarsılmasına neden olmuştur. Bugün birçok anne-baba çocuğunun öğretmen olmasını istememektedir. </a:t>
            </a:r>
          </a:p>
        </p:txBody>
      </p:sp>
      <p:sp>
        <p:nvSpPr>
          <p:cNvPr id="3" name="Dikdörtgen 2"/>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54389129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1547664" y="2067694"/>
            <a:ext cx="6624736" cy="1169551"/>
          </a:xfrm>
          <a:prstGeom prst="rect">
            <a:avLst/>
          </a:prstGeom>
        </p:spPr>
        <p:txBody>
          <a:bodyPr wrap="square">
            <a:spAutoFit/>
          </a:bodyPr>
          <a:lstStyle/>
          <a:p>
            <a:pPr algn="ctr"/>
            <a:r>
              <a:rPr lang="sv-SE" sz="3500" b="1" i="1" dirty="0">
                <a:solidFill>
                  <a:srgbClr val="C00000"/>
                </a:solidFill>
              </a:rPr>
              <a:t>Öğretmenlik, meslek olma niteliklerini korumakta mıdır?</a:t>
            </a:r>
            <a:endParaRPr lang="tr-TR" sz="3500" b="1" dirty="0">
              <a:solidFill>
                <a:srgbClr val="C00000"/>
              </a:solidFill>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3092940651"/>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3312840" y="1489015"/>
            <a:ext cx="2932599" cy="938719"/>
          </a:xfrm>
          <a:prstGeom prst="rect">
            <a:avLst/>
          </a:prstGeom>
        </p:spPr>
        <p:txBody>
          <a:bodyPr wrap="none">
            <a:spAutoFit/>
          </a:bodyPr>
          <a:lstStyle/>
          <a:p>
            <a:pPr algn="ctr"/>
            <a:r>
              <a:rPr lang="tr-TR" sz="5500" b="1" dirty="0" smtClean="0">
                <a:solidFill>
                  <a:srgbClr val="9E0000"/>
                </a:solidFill>
              </a:rPr>
              <a:t>BÖLÜM 2</a:t>
            </a:r>
            <a:endParaRPr lang="tr-TR" sz="5500" dirty="0">
              <a:solidFill>
                <a:srgbClr val="9E0000"/>
              </a:solidFill>
            </a:endParaRPr>
          </a:p>
        </p:txBody>
      </p:sp>
      <p:cxnSp>
        <p:nvCxnSpPr>
          <p:cNvPr id="5" name="Düz Bağlayıcı 4"/>
          <p:cNvCxnSpPr/>
          <p:nvPr/>
        </p:nvCxnSpPr>
        <p:spPr>
          <a:xfrm>
            <a:off x="899592" y="2499742"/>
            <a:ext cx="7776864" cy="0"/>
          </a:xfrm>
          <a:prstGeom prst="line">
            <a:avLst/>
          </a:prstGeom>
          <a:ln w="12700"/>
        </p:spPr>
        <p:style>
          <a:lnRef idx="2">
            <a:schemeClr val="dk1"/>
          </a:lnRef>
          <a:fillRef idx="0">
            <a:schemeClr val="dk1"/>
          </a:fillRef>
          <a:effectRef idx="1">
            <a:schemeClr val="dk1"/>
          </a:effectRef>
          <a:fontRef idx="minor">
            <a:schemeClr val="tx1"/>
          </a:fontRef>
        </p:style>
      </p:cxnSp>
      <p:sp>
        <p:nvSpPr>
          <p:cNvPr id="6" name="Dikdörtgen 5"/>
          <p:cNvSpPr/>
          <p:nvPr/>
        </p:nvSpPr>
        <p:spPr>
          <a:xfrm>
            <a:off x="1404218" y="2643758"/>
            <a:ext cx="6833216" cy="1785104"/>
          </a:xfrm>
          <a:prstGeom prst="rect">
            <a:avLst/>
          </a:prstGeom>
        </p:spPr>
        <p:txBody>
          <a:bodyPr wrap="none">
            <a:spAutoFit/>
          </a:bodyPr>
          <a:lstStyle/>
          <a:p>
            <a:pPr algn="ctr"/>
            <a:r>
              <a:rPr lang="tr-TR" sz="5500" b="1" dirty="0"/>
              <a:t>DEĞİŞEN TOPLUM, </a:t>
            </a:r>
            <a:r>
              <a:rPr lang="tr-TR" sz="5500" b="1" dirty="0" smtClean="0"/>
              <a:t/>
            </a:r>
            <a:br>
              <a:rPr lang="tr-TR" sz="5500" b="1" dirty="0" smtClean="0"/>
            </a:br>
            <a:r>
              <a:rPr lang="tr-TR" sz="5500" b="1" dirty="0" smtClean="0"/>
              <a:t>EĞİTİM </a:t>
            </a:r>
            <a:r>
              <a:rPr lang="tr-TR" sz="5500" b="1" dirty="0"/>
              <a:t>VE ÖĞRETMEN</a:t>
            </a:r>
            <a:endParaRPr lang="tr-TR" sz="55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837859565"/>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755576" y="1419622"/>
            <a:ext cx="7344816" cy="3093154"/>
          </a:xfrm>
          <a:prstGeom prst="rect">
            <a:avLst/>
          </a:prstGeom>
        </p:spPr>
        <p:txBody>
          <a:bodyPr wrap="square">
            <a:spAutoFit/>
          </a:bodyPr>
          <a:lstStyle/>
          <a:p>
            <a:r>
              <a:rPr lang="tr-TR" dirty="0"/>
              <a:t>Modern eğitimde, genel olarak öğretmenden şu roller beklenmektedir: Öğretim uzmanlığı, </a:t>
            </a:r>
            <a:r>
              <a:rPr lang="tr-TR" dirty="0" err="1"/>
              <a:t>güdüleyicilik</a:t>
            </a:r>
            <a:r>
              <a:rPr lang="tr-TR" dirty="0"/>
              <a:t>, idari roller, </a:t>
            </a:r>
            <a:r>
              <a:rPr lang="tr-TR" dirty="0" smtClean="0"/>
              <a:t>liderlik</a:t>
            </a:r>
            <a:r>
              <a:rPr lang="tr-TR" dirty="0"/>
              <a:t>, danışmanlık ve model olma (</a:t>
            </a:r>
            <a:r>
              <a:rPr lang="tr-TR" dirty="0" err="1"/>
              <a:t>Woolfolk</a:t>
            </a:r>
            <a:r>
              <a:rPr lang="tr-TR" dirty="0"/>
              <a:t>, 1990). Bir başka yaklaşıma göre öğretmenlik mesleği, şu boyutları içermelidir (Ohio </a:t>
            </a:r>
            <a:r>
              <a:rPr lang="tr-TR" dirty="0" err="1"/>
              <a:t>Department</a:t>
            </a:r>
            <a:r>
              <a:rPr lang="tr-TR" dirty="0"/>
              <a:t> of </a:t>
            </a:r>
            <a:r>
              <a:rPr lang="tr-TR" dirty="0" err="1"/>
              <a:t>Education</a:t>
            </a:r>
            <a:r>
              <a:rPr lang="tr-TR" dirty="0"/>
              <a:t>, 1994</a:t>
            </a:r>
            <a:r>
              <a:rPr lang="tr-TR" dirty="0" smtClean="0"/>
              <a:t>):</a:t>
            </a:r>
          </a:p>
          <a:p>
            <a:pPr marL="285750" indent="-285750">
              <a:spcBef>
                <a:spcPts val="600"/>
              </a:spcBef>
              <a:buFont typeface="Arial" pitchFamily="34" charset="0"/>
              <a:buChar char="•"/>
            </a:pPr>
            <a:r>
              <a:rPr lang="tr-TR" dirty="0"/>
              <a:t>Konu uzmanlığı: Öğretmen temel kavramları, metodolojiyi ve bunları öğrenciye aktarma yollarını bilmelidir.</a:t>
            </a:r>
          </a:p>
          <a:p>
            <a:pPr marL="285750" indent="-285750">
              <a:spcBef>
                <a:spcPts val="600"/>
              </a:spcBef>
              <a:buFont typeface="Arial" pitchFamily="34" charset="0"/>
              <a:buChar char="•"/>
            </a:pPr>
            <a:r>
              <a:rPr lang="tr-TR" dirty="0" err="1"/>
              <a:t>Güdüleyicilik</a:t>
            </a:r>
            <a:r>
              <a:rPr lang="tr-TR" dirty="0"/>
              <a:t> (öğrenci öğrenmesi): Öğretmen, öğrencilerin nasıl öğrendiğini, geliştiğini bilmelidir. </a:t>
            </a:r>
            <a:endParaRPr lang="tr-TR" dirty="0" smtClean="0"/>
          </a:p>
          <a:p>
            <a:pPr marL="285750" indent="-285750">
              <a:spcBef>
                <a:spcPts val="600"/>
              </a:spcBef>
              <a:buFont typeface="Arial" pitchFamily="34" charset="0"/>
              <a:buChar char="•"/>
            </a:pPr>
            <a:r>
              <a:rPr lang="tr-TR" dirty="0" smtClean="0"/>
              <a:t>Öğrenenlerin </a:t>
            </a:r>
            <a:r>
              <a:rPr lang="tr-TR" dirty="0"/>
              <a:t>farklılığı: Öğretmen, öğrencilerin öğrenme kapasite ve yaklaşımlarının farklı olduğunu bilmelidir.</a:t>
            </a:r>
          </a:p>
        </p:txBody>
      </p:sp>
      <p:sp>
        <p:nvSpPr>
          <p:cNvPr id="3" name="Dikdörtgen 2"/>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29246149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611560" y="627534"/>
            <a:ext cx="8136904" cy="553998"/>
          </a:xfrm>
          <a:prstGeom prst="rect">
            <a:avLst/>
          </a:prstGeom>
          <a:noFill/>
        </p:spPr>
        <p:txBody>
          <a:bodyPr wrap="square">
            <a:spAutoFit/>
          </a:bodyPr>
          <a:lstStyle/>
          <a:p>
            <a:r>
              <a:rPr lang="tr-TR" sz="3000" b="1" dirty="0">
                <a:solidFill>
                  <a:srgbClr val="9E0000"/>
                </a:solidFill>
              </a:rPr>
              <a:t>ALTERNATİF PERSPEKTİF VE GELECEĞİN OKULLARI</a:t>
            </a:r>
          </a:p>
        </p:txBody>
      </p:sp>
      <p:sp>
        <p:nvSpPr>
          <p:cNvPr id="3" name="Dikdörtgen 2"/>
          <p:cNvSpPr/>
          <p:nvPr/>
        </p:nvSpPr>
        <p:spPr>
          <a:xfrm>
            <a:off x="683568" y="1347614"/>
            <a:ext cx="7920880" cy="3447098"/>
          </a:xfrm>
          <a:prstGeom prst="rect">
            <a:avLst/>
          </a:prstGeom>
        </p:spPr>
        <p:txBody>
          <a:bodyPr wrap="square">
            <a:spAutoFit/>
          </a:bodyPr>
          <a:lstStyle/>
          <a:p>
            <a:pPr marL="285750" indent="-285750">
              <a:spcBef>
                <a:spcPts val="600"/>
              </a:spcBef>
              <a:buFont typeface="Arial" pitchFamily="34" charset="0"/>
              <a:buChar char="•"/>
            </a:pPr>
            <a:r>
              <a:rPr lang="tr-TR" dirty="0"/>
              <a:t>Öğretimin planlanması: Öğretmen dersini, öğreteceği konuya, öğrencilerin, toplumun ve Milli eğitimin genel amaç ve ihtiyaçlarına göre </a:t>
            </a:r>
            <a:r>
              <a:rPr lang="tr-TR" dirty="0" smtClean="0"/>
              <a:t>planlayabilmelidir</a:t>
            </a:r>
            <a:r>
              <a:rPr lang="tr-TR" dirty="0"/>
              <a:t>. </a:t>
            </a:r>
          </a:p>
          <a:p>
            <a:pPr marL="285750" indent="-285750">
              <a:spcBef>
                <a:spcPts val="600"/>
              </a:spcBef>
              <a:buFont typeface="Arial" pitchFamily="34" charset="0"/>
              <a:buChar char="•"/>
            </a:pPr>
            <a:r>
              <a:rPr lang="tr-TR" dirty="0"/>
              <a:t>Öğrenme stratejileri: Öğrencilerin kritik düşünme problem çözme </a:t>
            </a:r>
            <a:r>
              <a:rPr lang="tr-TR" dirty="0" smtClean="0"/>
              <a:t>ve performansına </a:t>
            </a:r>
            <a:r>
              <a:rPr lang="tr-TR" dirty="0"/>
              <a:t>göre öğretmen, değişik öğrenme stratejileri kullanmalıdır</a:t>
            </a:r>
            <a:r>
              <a:rPr lang="tr-TR" dirty="0" smtClean="0"/>
              <a:t>.</a:t>
            </a:r>
          </a:p>
          <a:p>
            <a:pPr marL="285750" indent="-285750">
              <a:spcBef>
                <a:spcPts val="600"/>
              </a:spcBef>
              <a:buFont typeface="Arial" pitchFamily="34" charset="0"/>
              <a:buChar char="•"/>
            </a:pPr>
            <a:r>
              <a:rPr lang="tr-TR" dirty="0"/>
              <a:t>Öğrenme çevresi: Öğretmen, öğrenmeyi olumlu yönde etkileyecek sosyal etkileşimlere imkan sağlayacak bir öğrenme ortamı oluşturmalıdır.</a:t>
            </a:r>
          </a:p>
          <a:p>
            <a:pPr marL="285750" indent="-285750">
              <a:spcBef>
                <a:spcPts val="600"/>
              </a:spcBef>
              <a:buFont typeface="Arial" pitchFamily="34" charset="0"/>
              <a:buChar char="•"/>
            </a:pPr>
            <a:r>
              <a:rPr lang="tr-TR" dirty="0"/>
              <a:t>İletişim: Öğretmen, öğrenme ortamını olumlu etkileyecek yazılı ve sözlü iletişim tekniklerini etkili olarak kullanabilmelidir</a:t>
            </a:r>
            <a:r>
              <a:rPr lang="tr-TR" dirty="0" smtClean="0"/>
              <a:t>.</a:t>
            </a:r>
          </a:p>
          <a:p>
            <a:pPr marL="285750" indent="-285750">
              <a:spcBef>
                <a:spcPts val="600"/>
              </a:spcBef>
              <a:buFont typeface="Arial" pitchFamily="34" charset="0"/>
              <a:buChar char="•"/>
            </a:pPr>
            <a:r>
              <a:rPr lang="tr-TR" dirty="0"/>
              <a:t>Değerlendirme: Öğretmen, öğrencilerin zihinsel, sosyal ve fiziksel gelişimini değerlendirecek, formel ve </a:t>
            </a:r>
            <a:r>
              <a:rPr lang="tr-TR" dirty="0" err="1"/>
              <a:t>informel</a:t>
            </a:r>
            <a:r>
              <a:rPr lang="tr-TR" dirty="0"/>
              <a:t> değerlendirme yöntemlerini kullanmasını bilmelidir.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3630227050"/>
      </p:ext>
    </p:extLst>
  </p:cSld>
  <p:clrMapOvr>
    <a:masterClrMapping/>
  </p:clrMapOvr>
  <mc:AlternateContent xmlns:mc="http://schemas.openxmlformats.org/markup-compatibility/2006" xmlns:p14="http://schemas.microsoft.com/office/powerpoint/2010/main">
    <mc:Choice Requires="p14">
      <p:transition spd="med" p14:dur="6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043608" y="627534"/>
            <a:ext cx="7488832" cy="630942"/>
          </a:xfrm>
          <a:prstGeom prst="rect">
            <a:avLst/>
          </a:prstGeom>
          <a:solidFill>
            <a:schemeClr val="accent1">
              <a:lumMod val="40000"/>
              <a:lumOff val="60000"/>
            </a:schemeClr>
          </a:solidFill>
        </p:spPr>
        <p:txBody>
          <a:bodyPr wrap="square">
            <a:spAutoFit/>
          </a:bodyPr>
          <a:lstStyle/>
          <a:p>
            <a:pPr algn="ctr"/>
            <a:r>
              <a:rPr lang="tr-TR" sz="3500" b="1" dirty="0">
                <a:solidFill>
                  <a:srgbClr val="9E0000"/>
                </a:solidFill>
              </a:rPr>
              <a:t>Amaçlarımız</a:t>
            </a:r>
            <a:endParaRPr lang="tr-TR" sz="3500" dirty="0">
              <a:solidFill>
                <a:srgbClr val="9E0000"/>
              </a:solidFill>
            </a:endParaRPr>
          </a:p>
        </p:txBody>
      </p:sp>
      <p:sp>
        <p:nvSpPr>
          <p:cNvPr id="6" name="Dikdörtgen 5"/>
          <p:cNvSpPr/>
          <p:nvPr/>
        </p:nvSpPr>
        <p:spPr>
          <a:xfrm>
            <a:off x="1043608" y="2368500"/>
            <a:ext cx="7488832" cy="923330"/>
          </a:xfrm>
          <a:prstGeom prst="rect">
            <a:avLst/>
          </a:prstGeom>
        </p:spPr>
        <p:txBody>
          <a:bodyPr wrap="square">
            <a:spAutoFit/>
          </a:bodyPr>
          <a:lstStyle/>
          <a:p>
            <a:pPr algn="ctr"/>
            <a:r>
              <a:rPr lang="tr-TR" dirty="0" smtClean="0"/>
              <a:t>Bu </a:t>
            </a:r>
            <a:r>
              <a:rPr lang="tr-TR" dirty="0"/>
              <a:t>bölümde, öğretmenlerin değişen toplumsal dinamiklere paralel olarak, farklılaşan rolleri tartışılmış, sosyal ve açık bir sistem olarak okulun özellikleri belirtilmiş ve yenileşme sürecinde öğretmenin önemi vurgulanmıştır.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45460742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OKUL VE DEĞİŞME</a:t>
            </a:r>
          </a:p>
        </p:txBody>
      </p:sp>
      <p:sp>
        <p:nvSpPr>
          <p:cNvPr id="6" name="Dikdörtgen 5"/>
          <p:cNvSpPr/>
          <p:nvPr/>
        </p:nvSpPr>
        <p:spPr>
          <a:xfrm>
            <a:off x="1043608" y="1779662"/>
            <a:ext cx="7344816" cy="2308324"/>
          </a:xfrm>
          <a:prstGeom prst="rect">
            <a:avLst/>
          </a:prstGeom>
        </p:spPr>
        <p:txBody>
          <a:bodyPr wrap="square">
            <a:spAutoFit/>
          </a:bodyPr>
          <a:lstStyle/>
          <a:p>
            <a:pPr algn="ctr"/>
            <a:r>
              <a:rPr lang="tr-TR" dirty="0"/>
              <a:t>İş ve toplum hayatında gözlenen değişmeler, eğitim kurumlarını da değişmeye zorlamıştır. Ekonomik, sosyal ve kültürel alanda görülen ilerlemeler, eğitim olgusunu salt “okul” olarak ele almak ve eğitimi okul ile sınırlı görmek devrini kapatmıştır. </a:t>
            </a:r>
            <a:endParaRPr lang="tr-TR" dirty="0" smtClean="0"/>
          </a:p>
          <a:p>
            <a:pPr algn="ctr"/>
            <a:endParaRPr lang="tr-TR" dirty="0"/>
          </a:p>
          <a:p>
            <a:pPr algn="ctr"/>
            <a:r>
              <a:rPr lang="tr-TR" dirty="0" smtClean="0"/>
              <a:t>Okul </a:t>
            </a:r>
            <a:r>
              <a:rPr lang="tr-TR" dirty="0"/>
              <a:t>dışındaki işletmelerde de eğitim, en önemli etkinlikler arasında yer almaktadır. Artık günümüzde okullar işyerleri, </a:t>
            </a:r>
            <a:r>
              <a:rPr lang="tr-TR" dirty="0" smtClean="0"/>
              <a:t/>
            </a:r>
            <a:br>
              <a:rPr lang="tr-TR" dirty="0" smtClean="0"/>
            </a:br>
            <a:r>
              <a:rPr lang="tr-TR" dirty="0" smtClean="0"/>
              <a:t>işyerleri </a:t>
            </a:r>
            <a:r>
              <a:rPr lang="tr-TR" dirty="0"/>
              <a:t>de okul gibi olmak zorundadır.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237479184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755576" y="1805791"/>
            <a:ext cx="7632848" cy="2062103"/>
          </a:xfrm>
          <a:prstGeom prst="rect">
            <a:avLst/>
          </a:prstGeom>
        </p:spPr>
        <p:txBody>
          <a:bodyPr wrap="square">
            <a:spAutoFit/>
          </a:bodyPr>
          <a:lstStyle/>
          <a:p>
            <a:r>
              <a:rPr lang="tr-TR" dirty="0"/>
              <a:t>Toplumsal ve ekonomik değişme ile birlikte eğitimin ve eğitim kurumunun da rolleri değişmektedir. Eğitim ve değişme arasında çift yönlü bir etkileşim söz konusudur:</a:t>
            </a:r>
          </a:p>
          <a:p>
            <a:pPr marL="342900" indent="-342900">
              <a:spcBef>
                <a:spcPts val="1200"/>
              </a:spcBef>
              <a:buFont typeface="+mj-lt"/>
              <a:buAutoNum type="alphaLcParenR"/>
            </a:pPr>
            <a:r>
              <a:rPr lang="tr-TR" dirty="0" smtClean="0"/>
              <a:t>Eğitim</a:t>
            </a:r>
            <a:r>
              <a:rPr lang="tr-TR" dirty="0"/>
              <a:t>, toplumdaki değişmelerden etkilenir ve bu değişmelere göre kendini yeniden düzenleme gereği duyar.</a:t>
            </a:r>
          </a:p>
          <a:p>
            <a:pPr marL="342900" indent="-342900">
              <a:spcBef>
                <a:spcPts val="1200"/>
              </a:spcBef>
              <a:buFont typeface="+mj-lt"/>
              <a:buAutoNum type="alphaLcParenR"/>
            </a:pPr>
            <a:r>
              <a:rPr lang="tr-TR" dirty="0" smtClean="0"/>
              <a:t>Eğitim</a:t>
            </a:r>
            <a:r>
              <a:rPr lang="tr-TR" dirty="0"/>
              <a:t>, toplumun yenileşmesine öncülük etme durumundadır. </a:t>
            </a:r>
          </a:p>
        </p:txBody>
      </p:sp>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OKUL VE DEĞİŞME</a:t>
            </a: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2184991139"/>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SOSYAL BİR ÖRGÜT OLARAK OKUL</a:t>
            </a:r>
          </a:p>
        </p:txBody>
      </p:sp>
      <p:sp>
        <p:nvSpPr>
          <p:cNvPr id="6" name="Dikdörtgen 5"/>
          <p:cNvSpPr/>
          <p:nvPr/>
        </p:nvSpPr>
        <p:spPr>
          <a:xfrm>
            <a:off x="1331640" y="2512516"/>
            <a:ext cx="6912768" cy="923330"/>
          </a:xfrm>
          <a:prstGeom prst="rect">
            <a:avLst/>
          </a:prstGeom>
        </p:spPr>
        <p:txBody>
          <a:bodyPr wrap="square">
            <a:spAutoFit/>
          </a:bodyPr>
          <a:lstStyle/>
          <a:p>
            <a:pPr algn="ctr"/>
            <a:r>
              <a:rPr lang="tr-TR" dirty="0"/>
              <a:t>Okul, birtakım amaçları gerçekleştirmek üzere meydana getirilmiş sosyal bir örgüttür. Birden fazla insanın olduğu her yerde görülen farklı grupların farklı talepleri ile okul karşı karşıya gelmektedir.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400202013"/>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611560" y="627534"/>
            <a:ext cx="7488832" cy="553998"/>
          </a:xfrm>
          <a:prstGeom prst="rect">
            <a:avLst/>
          </a:prstGeom>
          <a:noFill/>
        </p:spPr>
        <p:txBody>
          <a:bodyPr wrap="square">
            <a:spAutoFit/>
          </a:bodyPr>
          <a:lstStyle/>
          <a:p>
            <a:r>
              <a:rPr lang="tr-TR" sz="3000" b="1" dirty="0">
                <a:solidFill>
                  <a:srgbClr val="9E0000"/>
                </a:solidFill>
              </a:rPr>
              <a:t>AÇIK BİR SİSTEM OLARAK OKUL</a:t>
            </a:r>
          </a:p>
        </p:txBody>
      </p:sp>
      <p:sp>
        <p:nvSpPr>
          <p:cNvPr id="6" name="Dikdörtgen 5"/>
          <p:cNvSpPr/>
          <p:nvPr/>
        </p:nvSpPr>
        <p:spPr>
          <a:xfrm>
            <a:off x="1475656" y="1847602"/>
            <a:ext cx="6678488" cy="2308324"/>
          </a:xfrm>
          <a:prstGeom prst="rect">
            <a:avLst/>
          </a:prstGeom>
        </p:spPr>
        <p:txBody>
          <a:bodyPr wrap="square">
            <a:spAutoFit/>
          </a:bodyPr>
          <a:lstStyle/>
          <a:p>
            <a:pPr algn="ctr"/>
            <a:r>
              <a:rPr lang="tr-TR" dirty="0"/>
              <a:t>Sistem, belirli bir amacı gerçekleştirmek üzere bir araya gelmiş, kendisi de alt sistemlerden oluşan, anlamlı öğeler bütünü olarak tanımlanabilir. </a:t>
            </a:r>
            <a:r>
              <a:rPr lang="tr-TR" dirty="0" smtClean="0"/>
              <a:t>Okul</a:t>
            </a:r>
            <a:r>
              <a:rPr lang="tr-TR" dirty="0"/>
              <a:t>, açık ve sosyal bir sistem özelliği göstermektedir. </a:t>
            </a:r>
            <a:endParaRPr lang="tr-TR" dirty="0" smtClean="0"/>
          </a:p>
          <a:p>
            <a:pPr algn="ctr"/>
            <a:endParaRPr lang="tr-TR" dirty="0"/>
          </a:p>
          <a:p>
            <a:pPr algn="ctr"/>
            <a:r>
              <a:rPr lang="tr-TR" dirty="0" smtClean="0"/>
              <a:t>Açık </a:t>
            </a:r>
            <a:r>
              <a:rPr lang="tr-TR" dirty="0"/>
              <a:t>sistemler, çevrelerinden aldıkları girdileri, işlevsel süreçlerden geçirerek dönüştürürler ve yeniden çevreye çıktı olarak sunarlar. Açık sistemlerde, sistemin işleyişi ve başarısı hakkında bilgi veren güçlü bir değerlendirme ve geribildirim mekanizması vardır.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523105994"/>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187624" y="2002606"/>
            <a:ext cx="7200800" cy="1754326"/>
          </a:xfrm>
          <a:prstGeom prst="rect">
            <a:avLst/>
          </a:prstGeom>
        </p:spPr>
        <p:txBody>
          <a:bodyPr wrap="square">
            <a:spAutoFit/>
          </a:bodyPr>
          <a:lstStyle/>
          <a:p>
            <a:pPr algn="ctr"/>
            <a:r>
              <a:rPr lang="tr-TR" dirty="0"/>
              <a:t>Eğitime taraf olan tüm kesimlerin beklenti ve ihtiyaçları, eğitim sistemi üzerinde etkili olabilir. Öğrenci sayısı, yaşı ve cinsiyeti, öğrencilerin hazır </a:t>
            </a:r>
            <a:r>
              <a:rPr lang="tr-TR" dirty="0" err="1"/>
              <a:t>bulunuşluk</a:t>
            </a:r>
            <a:r>
              <a:rPr lang="tr-TR" dirty="0"/>
              <a:t> düzeyleri, bilişsel giriş davranışları, </a:t>
            </a:r>
            <a:r>
              <a:rPr lang="tr-TR" dirty="0" err="1"/>
              <a:t>duyuşsal</a:t>
            </a:r>
            <a:r>
              <a:rPr lang="tr-TR" dirty="0"/>
              <a:t> giriş özellikleri, eğitime yapılan yatırımlar, araç-gereç, donanım, enerji, yeni bilgiler, öğretmen, yönetici ve diğer personel, tedarikçiler gibi geniş bir yelpaze, okulun açık bir sistem olarak girdilerini oluşturur. </a:t>
            </a:r>
          </a:p>
        </p:txBody>
      </p:sp>
      <p:sp>
        <p:nvSpPr>
          <p:cNvPr id="5" name="Dikdörtgen 4"/>
          <p:cNvSpPr/>
          <p:nvPr/>
        </p:nvSpPr>
        <p:spPr>
          <a:xfrm>
            <a:off x="611560" y="627534"/>
            <a:ext cx="7488832" cy="553998"/>
          </a:xfrm>
          <a:prstGeom prst="rect">
            <a:avLst/>
          </a:prstGeom>
          <a:noFill/>
        </p:spPr>
        <p:txBody>
          <a:bodyPr wrap="square">
            <a:spAutoFit/>
          </a:bodyPr>
          <a:lstStyle/>
          <a:p>
            <a:r>
              <a:rPr lang="tr-TR" sz="3000" b="1" dirty="0">
                <a:solidFill>
                  <a:srgbClr val="9E0000"/>
                </a:solidFill>
              </a:rPr>
              <a:t>AÇIK BİR SİSTEM OLARAK OKUL</a:t>
            </a:r>
          </a:p>
        </p:txBody>
      </p:sp>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841339355"/>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827584" y="771550"/>
            <a:ext cx="7560840" cy="3954929"/>
          </a:xfrm>
          <a:prstGeom prst="rect">
            <a:avLst/>
          </a:prstGeom>
        </p:spPr>
        <p:txBody>
          <a:bodyPr wrap="square">
            <a:spAutoFit/>
          </a:bodyPr>
          <a:lstStyle/>
          <a:p>
            <a:r>
              <a:rPr lang="tr-TR" dirty="0"/>
              <a:t>Okulun bir sistem olarak şu özelliklere sahip olması gerekir </a:t>
            </a:r>
            <a:r>
              <a:rPr lang="tr-TR" dirty="0" smtClean="0"/>
              <a:t>:</a:t>
            </a:r>
          </a:p>
          <a:p>
            <a:pPr marL="342900" indent="-342900">
              <a:spcBef>
                <a:spcPts val="600"/>
              </a:spcBef>
              <a:buFont typeface="+mj-lt"/>
              <a:buAutoNum type="arabicPeriod"/>
            </a:pPr>
            <a:r>
              <a:rPr lang="tr-TR" dirty="0" smtClean="0"/>
              <a:t>Okul</a:t>
            </a:r>
            <a:r>
              <a:rPr lang="tr-TR" dirty="0"/>
              <a:t>, açık bir sistem özelliği taşımalı ve çevresiyle sürekli etkileşim halinde olmalıdır. </a:t>
            </a:r>
            <a:endParaRPr lang="tr-TR" dirty="0" smtClean="0"/>
          </a:p>
          <a:p>
            <a:pPr marL="342900" indent="-342900">
              <a:spcBef>
                <a:spcPts val="600"/>
              </a:spcBef>
              <a:buFont typeface="+mj-lt"/>
              <a:buAutoNum type="arabicPeriod"/>
            </a:pPr>
            <a:r>
              <a:rPr lang="tr-TR" dirty="0" smtClean="0"/>
              <a:t>Okul </a:t>
            </a:r>
            <a:r>
              <a:rPr lang="tr-TR" dirty="0"/>
              <a:t>sistemi, alt sistemleriyle bütünlük içinde olmalı ve uyumlu çalışmalıdır. </a:t>
            </a:r>
          </a:p>
          <a:p>
            <a:pPr marL="342900" indent="-342900">
              <a:spcBef>
                <a:spcPts val="600"/>
              </a:spcBef>
              <a:buFont typeface="+mj-lt"/>
              <a:buAutoNum type="arabicPeriod"/>
            </a:pPr>
            <a:r>
              <a:rPr lang="tr-TR" dirty="0" smtClean="0"/>
              <a:t>Okulun </a:t>
            </a:r>
            <a:r>
              <a:rPr lang="tr-TR" dirty="0"/>
              <a:t>alt sistemleri de, kendi içlerinde ve aralarında uyumlu bir çaba ve davranış göstermelidir. </a:t>
            </a:r>
          </a:p>
          <a:p>
            <a:pPr marL="342900" indent="-342900">
              <a:spcBef>
                <a:spcPts val="600"/>
              </a:spcBef>
              <a:buFont typeface="+mj-lt"/>
              <a:buAutoNum type="arabicPeriod"/>
            </a:pPr>
            <a:r>
              <a:rPr lang="tr-TR" dirty="0" smtClean="0"/>
              <a:t>Okulun </a:t>
            </a:r>
            <a:r>
              <a:rPr lang="tr-TR" dirty="0"/>
              <a:t>toplumsal çevresiyle ilişkileri, canlı ve sürekli olmalıdır. </a:t>
            </a:r>
          </a:p>
          <a:p>
            <a:pPr marL="342900" indent="-342900">
              <a:spcBef>
                <a:spcPts val="600"/>
              </a:spcBef>
              <a:buFont typeface="+mj-lt"/>
              <a:buAutoNum type="arabicPeriod"/>
            </a:pPr>
            <a:r>
              <a:rPr lang="tr-TR" dirty="0" smtClean="0"/>
              <a:t>Okul</a:t>
            </a:r>
            <a:r>
              <a:rPr lang="tr-TR" dirty="0"/>
              <a:t>, çevredeki yenilik ve değişmelere de ayak uydurabilmelidir. </a:t>
            </a:r>
          </a:p>
          <a:p>
            <a:pPr marL="342900" indent="-342900">
              <a:spcBef>
                <a:spcPts val="600"/>
              </a:spcBef>
              <a:buFont typeface="+mj-lt"/>
              <a:buAutoNum type="arabicPeriod"/>
            </a:pPr>
            <a:r>
              <a:rPr lang="tr-TR" dirty="0" smtClean="0"/>
              <a:t>Okul</a:t>
            </a:r>
            <a:r>
              <a:rPr lang="tr-TR" dirty="0"/>
              <a:t>, çevreden aldığı girdileri etkili şekilde işleyerek istendik çıktılar verebilmelidir. </a:t>
            </a:r>
          </a:p>
          <a:p>
            <a:pPr marL="342900" indent="-342900">
              <a:spcBef>
                <a:spcPts val="600"/>
              </a:spcBef>
              <a:buFont typeface="+mj-lt"/>
              <a:buAutoNum type="arabicPeriod"/>
            </a:pPr>
            <a:r>
              <a:rPr lang="tr-TR" dirty="0" smtClean="0"/>
              <a:t>Okul</a:t>
            </a:r>
            <a:r>
              <a:rPr lang="tr-TR" dirty="0"/>
              <a:t>, çevrenin yıpratıcı etkilerinden kendini koruyarak, sürekli ve etkili bir değerlendirme ve geribildirim sistemine sahip olmalıdır.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2014106157"/>
      </p:ext>
    </p:extLst>
  </p:cSld>
  <p:clrMapOvr>
    <a:masterClrMapping/>
  </p:clrMapOvr>
  <mc:AlternateContent xmlns:mc="http://schemas.openxmlformats.org/markup-compatibility/2006" xmlns:p14="http://schemas.microsoft.com/office/powerpoint/2010/main">
    <mc:Choice Requires="p14">
      <p:transition spd="med" p14:dur="6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80">
                                          <p:stCondLst>
                                            <p:cond delay="0"/>
                                          </p:stCondLst>
                                        </p:cTn>
                                        <p:tgtEl>
                                          <p:spTgt spid="4">
                                            <p:txEl>
                                              <p:pRg st="1" end="1"/>
                                            </p:txEl>
                                          </p:spTgt>
                                        </p:tgtEl>
                                      </p:cBhvr>
                                    </p:animEffect>
                                    <p:anim calcmode="lin" valueType="num">
                                      <p:cBhvr>
                                        <p:cTn id="1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1" end="1"/>
                                            </p:txEl>
                                          </p:spTgt>
                                        </p:tgtEl>
                                      </p:cBhvr>
                                      <p:to x="100000" y="60000"/>
                                    </p:animScale>
                                    <p:animScale>
                                      <p:cBhvr>
                                        <p:cTn id="19" dur="166" decel="50000">
                                          <p:stCondLst>
                                            <p:cond delay="676"/>
                                          </p:stCondLst>
                                        </p:cTn>
                                        <p:tgtEl>
                                          <p:spTgt spid="4">
                                            <p:txEl>
                                              <p:pRg st="1" end="1"/>
                                            </p:txEl>
                                          </p:spTgt>
                                        </p:tgtEl>
                                      </p:cBhvr>
                                      <p:to x="100000" y="100000"/>
                                    </p:animScale>
                                    <p:animScale>
                                      <p:cBhvr>
                                        <p:cTn id="20" dur="26">
                                          <p:stCondLst>
                                            <p:cond delay="1312"/>
                                          </p:stCondLst>
                                        </p:cTn>
                                        <p:tgtEl>
                                          <p:spTgt spid="4">
                                            <p:txEl>
                                              <p:pRg st="1" end="1"/>
                                            </p:txEl>
                                          </p:spTgt>
                                        </p:tgtEl>
                                      </p:cBhvr>
                                      <p:to x="100000" y="80000"/>
                                    </p:animScale>
                                    <p:animScale>
                                      <p:cBhvr>
                                        <p:cTn id="21" dur="166" decel="50000">
                                          <p:stCondLst>
                                            <p:cond delay="1338"/>
                                          </p:stCondLst>
                                        </p:cTn>
                                        <p:tgtEl>
                                          <p:spTgt spid="4">
                                            <p:txEl>
                                              <p:pRg st="1" end="1"/>
                                            </p:txEl>
                                          </p:spTgt>
                                        </p:tgtEl>
                                      </p:cBhvr>
                                      <p:to x="100000" y="100000"/>
                                    </p:animScale>
                                    <p:animScale>
                                      <p:cBhvr>
                                        <p:cTn id="22" dur="26">
                                          <p:stCondLst>
                                            <p:cond delay="1642"/>
                                          </p:stCondLst>
                                        </p:cTn>
                                        <p:tgtEl>
                                          <p:spTgt spid="4">
                                            <p:txEl>
                                              <p:pRg st="1" end="1"/>
                                            </p:txEl>
                                          </p:spTgt>
                                        </p:tgtEl>
                                      </p:cBhvr>
                                      <p:to x="100000" y="90000"/>
                                    </p:animScale>
                                    <p:animScale>
                                      <p:cBhvr>
                                        <p:cTn id="23" dur="166" decel="50000">
                                          <p:stCondLst>
                                            <p:cond delay="1668"/>
                                          </p:stCondLst>
                                        </p:cTn>
                                        <p:tgtEl>
                                          <p:spTgt spid="4">
                                            <p:txEl>
                                              <p:pRg st="1" end="1"/>
                                            </p:txEl>
                                          </p:spTgt>
                                        </p:tgtEl>
                                      </p:cBhvr>
                                      <p:to x="100000" y="100000"/>
                                    </p:animScale>
                                    <p:animScale>
                                      <p:cBhvr>
                                        <p:cTn id="24" dur="26">
                                          <p:stCondLst>
                                            <p:cond delay="1808"/>
                                          </p:stCondLst>
                                        </p:cTn>
                                        <p:tgtEl>
                                          <p:spTgt spid="4">
                                            <p:txEl>
                                              <p:pRg st="1" end="1"/>
                                            </p:txEl>
                                          </p:spTgt>
                                        </p:tgtEl>
                                      </p:cBhvr>
                                      <p:to x="100000" y="95000"/>
                                    </p:animScale>
                                    <p:animScale>
                                      <p:cBhvr>
                                        <p:cTn id="25" dur="166" decel="50000">
                                          <p:stCondLst>
                                            <p:cond delay="1834"/>
                                          </p:stCondLst>
                                        </p:cTn>
                                        <p:tgtEl>
                                          <p:spTgt spid="4">
                                            <p:txEl>
                                              <p:pRg st="1" end="1"/>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80">
                                          <p:stCondLst>
                                            <p:cond delay="0"/>
                                          </p:stCondLst>
                                        </p:cTn>
                                        <p:tgtEl>
                                          <p:spTgt spid="4">
                                            <p:txEl>
                                              <p:pRg st="2" end="2"/>
                                            </p:txEl>
                                          </p:spTgt>
                                        </p:tgtEl>
                                      </p:cBhvr>
                                    </p:animEffect>
                                    <p:anim calcmode="lin" valueType="num">
                                      <p:cBhvr>
                                        <p:cTn id="2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2" end="2"/>
                                            </p:txEl>
                                          </p:spTgt>
                                        </p:tgtEl>
                                      </p:cBhvr>
                                      <p:to x="100000" y="60000"/>
                                    </p:animScale>
                                    <p:animScale>
                                      <p:cBhvr>
                                        <p:cTn id="35" dur="166" decel="50000">
                                          <p:stCondLst>
                                            <p:cond delay="676"/>
                                          </p:stCondLst>
                                        </p:cTn>
                                        <p:tgtEl>
                                          <p:spTgt spid="4">
                                            <p:txEl>
                                              <p:pRg st="2" end="2"/>
                                            </p:txEl>
                                          </p:spTgt>
                                        </p:tgtEl>
                                      </p:cBhvr>
                                      <p:to x="100000" y="100000"/>
                                    </p:animScale>
                                    <p:animScale>
                                      <p:cBhvr>
                                        <p:cTn id="36" dur="26">
                                          <p:stCondLst>
                                            <p:cond delay="1312"/>
                                          </p:stCondLst>
                                        </p:cTn>
                                        <p:tgtEl>
                                          <p:spTgt spid="4">
                                            <p:txEl>
                                              <p:pRg st="2" end="2"/>
                                            </p:txEl>
                                          </p:spTgt>
                                        </p:tgtEl>
                                      </p:cBhvr>
                                      <p:to x="100000" y="80000"/>
                                    </p:animScale>
                                    <p:animScale>
                                      <p:cBhvr>
                                        <p:cTn id="37" dur="166" decel="50000">
                                          <p:stCondLst>
                                            <p:cond delay="1338"/>
                                          </p:stCondLst>
                                        </p:cTn>
                                        <p:tgtEl>
                                          <p:spTgt spid="4">
                                            <p:txEl>
                                              <p:pRg st="2" end="2"/>
                                            </p:txEl>
                                          </p:spTgt>
                                        </p:tgtEl>
                                      </p:cBhvr>
                                      <p:to x="100000" y="100000"/>
                                    </p:animScale>
                                    <p:animScale>
                                      <p:cBhvr>
                                        <p:cTn id="38" dur="26">
                                          <p:stCondLst>
                                            <p:cond delay="1642"/>
                                          </p:stCondLst>
                                        </p:cTn>
                                        <p:tgtEl>
                                          <p:spTgt spid="4">
                                            <p:txEl>
                                              <p:pRg st="2" end="2"/>
                                            </p:txEl>
                                          </p:spTgt>
                                        </p:tgtEl>
                                      </p:cBhvr>
                                      <p:to x="100000" y="90000"/>
                                    </p:animScale>
                                    <p:animScale>
                                      <p:cBhvr>
                                        <p:cTn id="39" dur="166" decel="50000">
                                          <p:stCondLst>
                                            <p:cond delay="1668"/>
                                          </p:stCondLst>
                                        </p:cTn>
                                        <p:tgtEl>
                                          <p:spTgt spid="4">
                                            <p:txEl>
                                              <p:pRg st="2" end="2"/>
                                            </p:txEl>
                                          </p:spTgt>
                                        </p:tgtEl>
                                      </p:cBhvr>
                                      <p:to x="100000" y="100000"/>
                                    </p:animScale>
                                    <p:animScale>
                                      <p:cBhvr>
                                        <p:cTn id="40" dur="26">
                                          <p:stCondLst>
                                            <p:cond delay="1808"/>
                                          </p:stCondLst>
                                        </p:cTn>
                                        <p:tgtEl>
                                          <p:spTgt spid="4">
                                            <p:txEl>
                                              <p:pRg st="2" end="2"/>
                                            </p:txEl>
                                          </p:spTgt>
                                        </p:tgtEl>
                                      </p:cBhvr>
                                      <p:to x="100000" y="95000"/>
                                    </p:animScale>
                                    <p:animScale>
                                      <p:cBhvr>
                                        <p:cTn id="41" dur="166" decel="50000">
                                          <p:stCondLst>
                                            <p:cond delay="1834"/>
                                          </p:stCondLst>
                                        </p:cTn>
                                        <p:tgtEl>
                                          <p:spTgt spid="4">
                                            <p:txEl>
                                              <p:pRg st="2" end="2"/>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wipe(down)">
                                      <p:cBhvr>
                                        <p:cTn id="44" dur="580">
                                          <p:stCondLst>
                                            <p:cond delay="0"/>
                                          </p:stCondLst>
                                        </p:cTn>
                                        <p:tgtEl>
                                          <p:spTgt spid="4">
                                            <p:txEl>
                                              <p:pRg st="3" end="3"/>
                                            </p:txEl>
                                          </p:spTgt>
                                        </p:tgtEl>
                                      </p:cBhvr>
                                    </p:animEffect>
                                    <p:anim calcmode="lin" valueType="num">
                                      <p:cBhvr>
                                        <p:cTn id="45"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xEl>
                                              <p:pRg st="3" end="3"/>
                                            </p:txEl>
                                          </p:spTgt>
                                        </p:tgtEl>
                                      </p:cBhvr>
                                      <p:to x="100000" y="60000"/>
                                    </p:animScale>
                                    <p:animScale>
                                      <p:cBhvr>
                                        <p:cTn id="51" dur="166" decel="50000">
                                          <p:stCondLst>
                                            <p:cond delay="676"/>
                                          </p:stCondLst>
                                        </p:cTn>
                                        <p:tgtEl>
                                          <p:spTgt spid="4">
                                            <p:txEl>
                                              <p:pRg st="3" end="3"/>
                                            </p:txEl>
                                          </p:spTgt>
                                        </p:tgtEl>
                                      </p:cBhvr>
                                      <p:to x="100000" y="100000"/>
                                    </p:animScale>
                                    <p:animScale>
                                      <p:cBhvr>
                                        <p:cTn id="52" dur="26">
                                          <p:stCondLst>
                                            <p:cond delay="1312"/>
                                          </p:stCondLst>
                                        </p:cTn>
                                        <p:tgtEl>
                                          <p:spTgt spid="4">
                                            <p:txEl>
                                              <p:pRg st="3" end="3"/>
                                            </p:txEl>
                                          </p:spTgt>
                                        </p:tgtEl>
                                      </p:cBhvr>
                                      <p:to x="100000" y="80000"/>
                                    </p:animScale>
                                    <p:animScale>
                                      <p:cBhvr>
                                        <p:cTn id="53" dur="166" decel="50000">
                                          <p:stCondLst>
                                            <p:cond delay="1338"/>
                                          </p:stCondLst>
                                        </p:cTn>
                                        <p:tgtEl>
                                          <p:spTgt spid="4">
                                            <p:txEl>
                                              <p:pRg st="3" end="3"/>
                                            </p:txEl>
                                          </p:spTgt>
                                        </p:tgtEl>
                                      </p:cBhvr>
                                      <p:to x="100000" y="100000"/>
                                    </p:animScale>
                                    <p:animScale>
                                      <p:cBhvr>
                                        <p:cTn id="54" dur="26">
                                          <p:stCondLst>
                                            <p:cond delay="1642"/>
                                          </p:stCondLst>
                                        </p:cTn>
                                        <p:tgtEl>
                                          <p:spTgt spid="4">
                                            <p:txEl>
                                              <p:pRg st="3" end="3"/>
                                            </p:txEl>
                                          </p:spTgt>
                                        </p:tgtEl>
                                      </p:cBhvr>
                                      <p:to x="100000" y="90000"/>
                                    </p:animScale>
                                    <p:animScale>
                                      <p:cBhvr>
                                        <p:cTn id="55" dur="166" decel="50000">
                                          <p:stCondLst>
                                            <p:cond delay="1668"/>
                                          </p:stCondLst>
                                        </p:cTn>
                                        <p:tgtEl>
                                          <p:spTgt spid="4">
                                            <p:txEl>
                                              <p:pRg st="3" end="3"/>
                                            </p:txEl>
                                          </p:spTgt>
                                        </p:tgtEl>
                                      </p:cBhvr>
                                      <p:to x="100000" y="100000"/>
                                    </p:animScale>
                                    <p:animScale>
                                      <p:cBhvr>
                                        <p:cTn id="56" dur="26">
                                          <p:stCondLst>
                                            <p:cond delay="1808"/>
                                          </p:stCondLst>
                                        </p:cTn>
                                        <p:tgtEl>
                                          <p:spTgt spid="4">
                                            <p:txEl>
                                              <p:pRg st="3" end="3"/>
                                            </p:txEl>
                                          </p:spTgt>
                                        </p:tgtEl>
                                      </p:cBhvr>
                                      <p:to x="100000" y="95000"/>
                                    </p:animScale>
                                    <p:animScale>
                                      <p:cBhvr>
                                        <p:cTn id="57" dur="166" decel="50000">
                                          <p:stCondLst>
                                            <p:cond delay="1834"/>
                                          </p:stCondLst>
                                        </p:cTn>
                                        <p:tgtEl>
                                          <p:spTgt spid="4">
                                            <p:txEl>
                                              <p:pRg st="3" end="3"/>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wipe(down)">
                                      <p:cBhvr>
                                        <p:cTn id="60" dur="580">
                                          <p:stCondLst>
                                            <p:cond delay="0"/>
                                          </p:stCondLst>
                                        </p:cTn>
                                        <p:tgtEl>
                                          <p:spTgt spid="4">
                                            <p:txEl>
                                              <p:pRg st="4" end="4"/>
                                            </p:txEl>
                                          </p:spTgt>
                                        </p:tgtEl>
                                      </p:cBhvr>
                                    </p:animEffect>
                                    <p:anim calcmode="lin" valueType="num">
                                      <p:cBhvr>
                                        <p:cTn id="61"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xEl>
                                              <p:pRg st="4" end="4"/>
                                            </p:txEl>
                                          </p:spTgt>
                                        </p:tgtEl>
                                      </p:cBhvr>
                                      <p:to x="100000" y="60000"/>
                                    </p:animScale>
                                    <p:animScale>
                                      <p:cBhvr>
                                        <p:cTn id="67" dur="166" decel="50000">
                                          <p:stCondLst>
                                            <p:cond delay="676"/>
                                          </p:stCondLst>
                                        </p:cTn>
                                        <p:tgtEl>
                                          <p:spTgt spid="4">
                                            <p:txEl>
                                              <p:pRg st="4" end="4"/>
                                            </p:txEl>
                                          </p:spTgt>
                                        </p:tgtEl>
                                      </p:cBhvr>
                                      <p:to x="100000" y="100000"/>
                                    </p:animScale>
                                    <p:animScale>
                                      <p:cBhvr>
                                        <p:cTn id="68" dur="26">
                                          <p:stCondLst>
                                            <p:cond delay="1312"/>
                                          </p:stCondLst>
                                        </p:cTn>
                                        <p:tgtEl>
                                          <p:spTgt spid="4">
                                            <p:txEl>
                                              <p:pRg st="4" end="4"/>
                                            </p:txEl>
                                          </p:spTgt>
                                        </p:tgtEl>
                                      </p:cBhvr>
                                      <p:to x="100000" y="80000"/>
                                    </p:animScale>
                                    <p:animScale>
                                      <p:cBhvr>
                                        <p:cTn id="69" dur="166" decel="50000">
                                          <p:stCondLst>
                                            <p:cond delay="1338"/>
                                          </p:stCondLst>
                                        </p:cTn>
                                        <p:tgtEl>
                                          <p:spTgt spid="4">
                                            <p:txEl>
                                              <p:pRg st="4" end="4"/>
                                            </p:txEl>
                                          </p:spTgt>
                                        </p:tgtEl>
                                      </p:cBhvr>
                                      <p:to x="100000" y="100000"/>
                                    </p:animScale>
                                    <p:animScale>
                                      <p:cBhvr>
                                        <p:cTn id="70" dur="26">
                                          <p:stCondLst>
                                            <p:cond delay="1642"/>
                                          </p:stCondLst>
                                        </p:cTn>
                                        <p:tgtEl>
                                          <p:spTgt spid="4">
                                            <p:txEl>
                                              <p:pRg st="4" end="4"/>
                                            </p:txEl>
                                          </p:spTgt>
                                        </p:tgtEl>
                                      </p:cBhvr>
                                      <p:to x="100000" y="90000"/>
                                    </p:animScale>
                                    <p:animScale>
                                      <p:cBhvr>
                                        <p:cTn id="71" dur="166" decel="50000">
                                          <p:stCondLst>
                                            <p:cond delay="1668"/>
                                          </p:stCondLst>
                                        </p:cTn>
                                        <p:tgtEl>
                                          <p:spTgt spid="4">
                                            <p:txEl>
                                              <p:pRg st="4" end="4"/>
                                            </p:txEl>
                                          </p:spTgt>
                                        </p:tgtEl>
                                      </p:cBhvr>
                                      <p:to x="100000" y="100000"/>
                                    </p:animScale>
                                    <p:animScale>
                                      <p:cBhvr>
                                        <p:cTn id="72" dur="26">
                                          <p:stCondLst>
                                            <p:cond delay="1808"/>
                                          </p:stCondLst>
                                        </p:cTn>
                                        <p:tgtEl>
                                          <p:spTgt spid="4">
                                            <p:txEl>
                                              <p:pRg st="4" end="4"/>
                                            </p:txEl>
                                          </p:spTgt>
                                        </p:tgtEl>
                                      </p:cBhvr>
                                      <p:to x="100000" y="95000"/>
                                    </p:animScale>
                                    <p:animScale>
                                      <p:cBhvr>
                                        <p:cTn id="73" dur="166" decel="50000">
                                          <p:stCondLst>
                                            <p:cond delay="1834"/>
                                          </p:stCondLst>
                                        </p:cTn>
                                        <p:tgtEl>
                                          <p:spTgt spid="4">
                                            <p:txEl>
                                              <p:pRg st="4" end="4"/>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wipe(down)">
                                      <p:cBhvr>
                                        <p:cTn id="76" dur="580">
                                          <p:stCondLst>
                                            <p:cond delay="0"/>
                                          </p:stCondLst>
                                        </p:cTn>
                                        <p:tgtEl>
                                          <p:spTgt spid="4">
                                            <p:txEl>
                                              <p:pRg st="5" end="5"/>
                                            </p:txEl>
                                          </p:spTgt>
                                        </p:tgtEl>
                                      </p:cBhvr>
                                    </p:animEffect>
                                    <p:anim calcmode="lin" valueType="num">
                                      <p:cBhvr>
                                        <p:cTn id="77"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4">
                                            <p:txEl>
                                              <p:pRg st="5" end="5"/>
                                            </p:txEl>
                                          </p:spTgt>
                                        </p:tgtEl>
                                      </p:cBhvr>
                                      <p:to x="100000" y="60000"/>
                                    </p:animScale>
                                    <p:animScale>
                                      <p:cBhvr>
                                        <p:cTn id="83" dur="166" decel="50000">
                                          <p:stCondLst>
                                            <p:cond delay="676"/>
                                          </p:stCondLst>
                                        </p:cTn>
                                        <p:tgtEl>
                                          <p:spTgt spid="4">
                                            <p:txEl>
                                              <p:pRg st="5" end="5"/>
                                            </p:txEl>
                                          </p:spTgt>
                                        </p:tgtEl>
                                      </p:cBhvr>
                                      <p:to x="100000" y="100000"/>
                                    </p:animScale>
                                    <p:animScale>
                                      <p:cBhvr>
                                        <p:cTn id="84" dur="26">
                                          <p:stCondLst>
                                            <p:cond delay="1312"/>
                                          </p:stCondLst>
                                        </p:cTn>
                                        <p:tgtEl>
                                          <p:spTgt spid="4">
                                            <p:txEl>
                                              <p:pRg st="5" end="5"/>
                                            </p:txEl>
                                          </p:spTgt>
                                        </p:tgtEl>
                                      </p:cBhvr>
                                      <p:to x="100000" y="80000"/>
                                    </p:animScale>
                                    <p:animScale>
                                      <p:cBhvr>
                                        <p:cTn id="85" dur="166" decel="50000">
                                          <p:stCondLst>
                                            <p:cond delay="1338"/>
                                          </p:stCondLst>
                                        </p:cTn>
                                        <p:tgtEl>
                                          <p:spTgt spid="4">
                                            <p:txEl>
                                              <p:pRg st="5" end="5"/>
                                            </p:txEl>
                                          </p:spTgt>
                                        </p:tgtEl>
                                      </p:cBhvr>
                                      <p:to x="100000" y="100000"/>
                                    </p:animScale>
                                    <p:animScale>
                                      <p:cBhvr>
                                        <p:cTn id="86" dur="26">
                                          <p:stCondLst>
                                            <p:cond delay="1642"/>
                                          </p:stCondLst>
                                        </p:cTn>
                                        <p:tgtEl>
                                          <p:spTgt spid="4">
                                            <p:txEl>
                                              <p:pRg st="5" end="5"/>
                                            </p:txEl>
                                          </p:spTgt>
                                        </p:tgtEl>
                                      </p:cBhvr>
                                      <p:to x="100000" y="90000"/>
                                    </p:animScale>
                                    <p:animScale>
                                      <p:cBhvr>
                                        <p:cTn id="87" dur="166" decel="50000">
                                          <p:stCondLst>
                                            <p:cond delay="1668"/>
                                          </p:stCondLst>
                                        </p:cTn>
                                        <p:tgtEl>
                                          <p:spTgt spid="4">
                                            <p:txEl>
                                              <p:pRg st="5" end="5"/>
                                            </p:txEl>
                                          </p:spTgt>
                                        </p:tgtEl>
                                      </p:cBhvr>
                                      <p:to x="100000" y="100000"/>
                                    </p:animScale>
                                    <p:animScale>
                                      <p:cBhvr>
                                        <p:cTn id="88" dur="26">
                                          <p:stCondLst>
                                            <p:cond delay="1808"/>
                                          </p:stCondLst>
                                        </p:cTn>
                                        <p:tgtEl>
                                          <p:spTgt spid="4">
                                            <p:txEl>
                                              <p:pRg st="5" end="5"/>
                                            </p:txEl>
                                          </p:spTgt>
                                        </p:tgtEl>
                                      </p:cBhvr>
                                      <p:to x="100000" y="95000"/>
                                    </p:animScale>
                                    <p:animScale>
                                      <p:cBhvr>
                                        <p:cTn id="89" dur="166" decel="50000">
                                          <p:stCondLst>
                                            <p:cond delay="1834"/>
                                          </p:stCondLst>
                                        </p:cTn>
                                        <p:tgtEl>
                                          <p:spTgt spid="4">
                                            <p:txEl>
                                              <p:pRg st="5" end="5"/>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wipe(down)">
                                      <p:cBhvr>
                                        <p:cTn id="92" dur="580">
                                          <p:stCondLst>
                                            <p:cond delay="0"/>
                                          </p:stCondLst>
                                        </p:cTn>
                                        <p:tgtEl>
                                          <p:spTgt spid="4">
                                            <p:txEl>
                                              <p:pRg st="6" end="6"/>
                                            </p:txEl>
                                          </p:spTgt>
                                        </p:tgtEl>
                                      </p:cBhvr>
                                    </p:animEffect>
                                    <p:anim calcmode="lin" valueType="num">
                                      <p:cBhvr>
                                        <p:cTn id="9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4">
                                            <p:txEl>
                                              <p:pRg st="6" end="6"/>
                                            </p:txEl>
                                          </p:spTgt>
                                        </p:tgtEl>
                                      </p:cBhvr>
                                      <p:to x="100000" y="60000"/>
                                    </p:animScale>
                                    <p:animScale>
                                      <p:cBhvr>
                                        <p:cTn id="99" dur="166" decel="50000">
                                          <p:stCondLst>
                                            <p:cond delay="676"/>
                                          </p:stCondLst>
                                        </p:cTn>
                                        <p:tgtEl>
                                          <p:spTgt spid="4">
                                            <p:txEl>
                                              <p:pRg st="6" end="6"/>
                                            </p:txEl>
                                          </p:spTgt>
                                        </p:tgtEl>
                                      </p:cBhvr>
                                      <p:to x="100000" y="100000"/>
                                    </p:animScale>
                                    <p:animScale>
                                      <p:cBhvr>
                                        <p:cTn id="100" dur="26">
                                          <p:stCondLst>
                                            <p:cond delay="1312"/>
                                          </p:stCondLst>
                                        </p:cTn>
                                        <p:tgtEl>
                                          <p:spTgt spid="4">
                                            <p:txEl>
                                              <p:pRg st="6" end="6"/>
                                            </p:txEl>
                                          </p:spTgt>
                                        </p:tgtEl>
                                      </p:cBhvr>
                                      <p:to x="100000" y="80000"/>
                                    </p:animScale>
                                    <p:animScale>
                                      <p:cBhvr>
                                        <p:cTn id="101" dur="166" decel="50000">
                                          <p:stCondLst>
                                            <p:cond delay="1338"/>
                                          </p:stCondLst>
                                        </p:cTn>
                                        <p:tgtEl>
                                          <p:spTgt spid="4">
                                            <p:txEl>
                                              <p:pRg st="6" end="6"/>
                                            </p:txEl>
                                          </p:spTgt>
                                        </p:tgtEl>
                                      </p:cBhvr>
                                      <p:to x="100000" y="100000"/>
                                    </p:animScale>
                                    <p:animScale>
                                      <p:cBhvr>
                                        <p:cTn id="102" dur="26">
                                          <p:stCondLst>
                                            <p:cond delay="1642"/>
                                          </p:stCondLst>
                                        </p:cTn>
                                        <p:tgtEl>
                                          <p:spTgt spid="4">
                                            <p:txEl>
                                              <p:pRg st="6" end="6"/>
                                            </p:txEl>
                                          </p:spTgt>
                                        </p:tgtEl>
                                      </p:cBhvr>
                                      <p:to x="100000" y="90000"/>
                                    </p:animScale>
                                    <p:animScale>
                                      <p:cBhvr>
                                        <p:cTn id="103" dur="166" decel="50000">
                                          <p:stCondLst>
                                            <p:cond delay="1668"/>
                                          </p:stCondLst>
                                        </p:cTn>
                                        <p:tgtEl>
                                          <p:spTgt spid="4">
                                            <p:txEl>
                                              <p:pRg st="6" end="6"/>
                                            </p:txEl>
                                          </p:spTgt>
                                        </p:tgtEl>
                                      </p:cBhvr>
                                      <p:to x="100000" y="100000"/>
                                    </p:animScale>
                                    <p:animScale>
                                      <p:cBhvr>
                                        <p:cTn id="104" dur="26">
                                          <p:stCondLst>
                                            <p:cond delay="1808"/>
                                          </p:stCondLst>
                                        </p:cTn>
                                        <p:tgtEl>
                                          <p:spTgt spid="4">
                                            <p:txEl>
                                              <p:pRg st="6" end="6"/>
                                            </p:txEl>
                                          </p:spTgt>
                                        </p:tgtEl>
                                      </p:cBhvr>
                                      <p:to x="100000" y="95000"/>
                                    </p:animScale>
                                    <p:animScale>
                                      <p:cBhvr>
                                        <p:cTn id="105" dur="166" decel="50000">
                                          <p:stCondLst>
                                            <p:cond delay="1834"/>
                                          </p:stCondLst>
                                        </p:cTn>
                                        <p:tgtEl>
                                          <p:spTgt spid="4">
                                            <p:txEl>
                                              <p:pRg st="6" end="6"/>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4">
                                            <p:txEl>
                                              <p:pRg st="7" end="7"/>
                                            </p:txEl>
                                          </p:spTgt>
                                        </p:tgtEl>
                                        <p:attrNameLst>
                                          <p:attrName>style.visibility</p:attrName>
                                        </p:attrNameLst>
                                      </p:cBhvr>
                                      <p:to>
                                        <p:strVal val="visible"/>
                                      </p:to>
                                    </p:set>
                                    <p:animEffect transition="in" filter="wipe(down)">
                                      <p:cBhvr>
                                        <p:cTn id="108" dur="580">
                                          <p:stCondLst>
                                            <p:cond delay="0"/>
                                          </p:stCondLst>
                                        </p:cTn>
                                        <p:tgtEl>
                                          <p:spTgt spid="4">
                                            <p:txEl>
                                              <p:pRg st="7" end="7"/>
                                            </p:txEl>
                                          </p:spTgt>
                                        </p:tgtEl>
                                      </p:cBhvr>
                                    </p:animEffect>
                                    <p:anim calcmode="lin" valueType="num">
                                      <p:cBhvr>
                                        <p:cTn id="109"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4">
                                            <p:txEl>
                                              <p:pRg st="7" end="7"/>
                                            </p:txEl>
                                          </p:spTgt>
                                        </p:tgtEl>
                                      </p:cBhvr>
                                      <p:to x="100000" y="60000"/>
                                    </p:animScale>
                                    <p:animScale>
                                      <p:cBhvr>
                                        <p:cTn id="115" dur="166" decel="50000">
                                          <p:stCondLst>
                                            <p:cond delay="676"/>
                                          </p:stCondLst>
                                        </p:cTn>
                                        <p:tgtEl>
                                          <p:spTgt spid="4">
                                            <p:txEl>
                                              <p:pRg st="7" end="7"/>
                                            </p:txEl>
                                          </p:spTgt>
                                        </p:tgtEl>
                                      </p:cBhvr>
                                      <p:to x="100000" y="100000"/>
                                    </p:animScale>
                                    <p:animScale>
                                      <p:cBhvr>
                                        <p:cTn id="116" dur="26">
                                          <p:stCondLst>
                                            <p:cond delay="1312"/>
                                          </p:stCondLst>
                                        </p:cTn>
                                        <p:tgtEl>
                                          <p:spTgt spid="4">
                                            <p:txEl>
                                              <p:pRg st="7" end="7"/>
                                            </p:txEl>
                                          </p:spTgt>
                                        </p:tgtEl>
                                      </p:cBhvr>
                                      <p:to x="100000" y="80000"/>
                                    </p:animScale>
                                    <p:animScale>
                                      <p:cBhvr>
                                        <p:cTn id="117" dur="166" decel="50000">
                                          <p:stCondLst>
                                            <p:cond delay="1338"/>
                                          </p:stCondLst>
                                        </p:cTn>
                                        <p:tgtEl>
                                          <p:spTgt spid="4">
                                            <p:txEl>
                                              <p:pRg st="7" end="7"/>
                                            </p:txEl>
                                          </p:spTgt>
                                        </p:tgtEl>
                                      </p:cBhvr>
                                      <p:to x="100000" y="100000"/>
                                    </p:animScale>
                                    <p:animScale>
                                      <p:cBhvr>
                                        <p:cTn id="118" dur="26">
                                          <p:stCondLst>
                                            <p:cond delay="1642"/>
                                          </p:stCondLst>
                                        </p:cTn>
                                        <p:tgtEl>
                                          <p:spTgt spid="4">
                                            <p:txEl>
                                              <p:pRg st="7" end="7"/>
                                            </p:txEl>
                                          </p:spTgt>
                                        </p:tgtEl>
                                      </p:cBhvr>
                                      <p:to x="100000" y="90000"/>
                                    </p:animScale>
                                    <p:animScale>
                                      <p:cBhvr>
                                        <p:cTn id="119" dur="166" decel="50000">
                                          <p:stCondLst>
                                            <p:cond delay="1668"/>
                                          </p:stCondLst>
                                        </p:cTn>
                                        <p:tgtEl>
                                          <p:spTgt spid="4">
                                            <p:txEl>
                                              <p:pRg st="7" end="7"/>
                                            </p:txEl>
                                          </p:spTgt>
                                        </p:tgtEl>
                                      </p:cBhvr>
                                      <p:to x="100000" y="100000"/>
                                    </p:animScale>
                                    <p:animScale>
                                      <p:cBhvr>
                                        <p:cTn id="120" dur="26">
                                          <p:stCondLst>
                                            <p:cond delay="1808"/>
                                          </p:stCondLst>
                                        </p:cTn>
                                        <p:tgtEl>
                                          <p:spTgt spid="4">
                                            <p:txEl>
                                              <p:pRg st="7" end="7"/>
                                            </p:txEl>
                                          </p:spTgt>
                                        </p:tgtEl>
                                      </p:cBhvr>
                                      <p:to x="100000" y="95000"/>
                                    </p:animScale>
                                    <p:animScale>
                                      <p:cBhvr>
                                        <p:cTn id="121"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954</Words>
  <Application>Microsoft Office PowerPoint</Application>
  <PresentationFormat>Ekran Gösterisi (16:9)</PresentationFormat>
  <Paragraphs>96</Paragraphs>
  <Slides>21</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Author</cp:lastModifiedBy>
  <cp:revision>26</cp:revision>
  <dcterms:modified xsi:type="dcterms:W3CDTF">2017-10-20T08:34:39Z</dcterms:modified>
</cp:coreProperties>
</file>